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83" r:id="rId2"/>
    <p:sldId id="278" r:id="rId3"/>
    <p:sldId id="307" r:id="rId4"/>
    <p:sldId id="284" r:id="rId5"/>
    <p:sldId id="285" r:id="rId6"/>
    <p:sldId id="286" r:id="rId7"/>
    <p:sldId id="287" r:id="rId8"/>
    <p:sldId id="288" r:id="rId9"/>
    <p:sldId id="324" r:id="rId10"/>
    <p:sldId id="308" r:id="rId11"/>
    <p:sldId id="309" r:id="rId12"/>
    <p:sldId id="310" r:id="rId13"/>
    <p:sldId id="312" r:id="rId14"/>
    <p:sldId id="313" r:id="rId15"/>
    <p:sldId id="319" r:id="rId16"/>
    <p:sldId id="320" r:id="rId17"/>
    <p:sldId id="315" r:id="rId18"/>
    <p:sldId id="322" r:id="rId19"/>
    <p:sldId id="321" r:id="rId20"/>
    <p:sldId id="277" r:id="rId21"/>
    <p:sldId id="289" r:id="rId22"/>
    <p:sldId id="293" r:id="rId23"/>
    <p:sldId id="295" r:id="rId24"/>
    <p:sldId id="296" r:id="rId25"/>
    <p:sldId id="298" r:id="rId26"/>
    <p:sldId id="302" r:id="rId27"/>
    <p:sldId id="303" r:id="rId28"/>
    <p:sldId id="279" r:id="rId29"/>
    <p:sldId id="291" r:id="rId30"/>
    <p:sldId id="290" r:id="rId31"/>
    <p:sldId id="31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76" r:id="rId45"/>
    <p:sldId id="275" r:id="rId46"/>
    <p:sldId id="269" r:id="rId47"/>
    <p:sldId id="270" r:id="rId48"/>
    <p:sldId id="271" r:id="rId49"/>
    <p:sldId id="272" r:id="rId50"/>
    <p:sldId id="27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8C1A6-9D82-4B46-A3EC-735165ED8989}" type="datetimeFigureOut">
              <a:rPr lang="en-US" smtClean="0"/>
              <a:t>3/4/2024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E3EEF-7B9F-400C-92B8-EC304F2D3E8F}" type="slidenum">
              <a:rPr lang="en-US" smtClean="0"/>
              <a:t>‹#›</a:t>
            </a:fld>
            <a:endParaRPr lang="en-US" dirty="0"/>
          </a:p>
        </p:txBody>
      </p:sp>
    </p:spTree>
    <p:extLst>
      <p:ext uri="{BB962C8B-B14F-4D97-AF65-F5344CB8AC3E}">
        <p14:creationId xmlns:p14="http://schemas.microsoft.com/office/powerpoint/2010/main" val="1806108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E3EEF-7B9F-400C-92B8-EC304F2D3E8F}" type="slidenum">
              <a:rPr lang="en-US" smtClean="0"/>
              <a:t>2</a:t>
            </a:fld>
            <a:endParaRPr lang="en-US" dirty="0"/>
          </a:p>
        </p:txBody>
      </p:sp>
    </p:spTree>
    <p:extLst>
      <p:ext uri="{BB962C8B-B14F-4D97-AF65-F5344CB8AC3E}">
        <p14:creationId xmlns:p14="http://schemas.microsoft.com/office/powerpoint/2010/main" val="361402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72937CC-D2C8-48F6-BD88-58E6321EECC6}" type="datetimeFigureOut">
              <a:rPr lang="en-US" smtClean="0"/>
              <a:t>3/4/2024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51EB0D-8035-4911-84C6-1EDBB9A756C8}"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2937CC-D2C8-48F6-BD88-58E6321EECC6}"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1EB0D-8035-4911-84C6-1EDBB9A756C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2937CC-D2C8-48F6-BD88-58E6321EECC6}"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1EB0D-8035-4911-84C6-1EDBB9A756C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72937CC-D2C8-48F6-BD88-58E6321EECC6}"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51EB0D-8035-4911-84C6-1EDBB9A756C8}"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72937CC-D2C8-48F6-BD88-58E6321EECC6}" type="datetimeFigureOut">
              <a:rPr lang="en-US" smtClean="0"/>
              <a:t>3/4/2024</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51EB0D-8035-4911-84C6-1EDBB9A756C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72937CC-D2C8-48F6-BD88-58E6321EECC6}"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51EB0D-8035-4911-84C6-1EDBB9A756C8}"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72937CC-D2C8-48F6-BD88-58E6321EECC6}" type="datetimeFigureOut">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51EB0D-8035-4911-84C6-1EDBB9A756C8}"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72937CC-D2C8-48F6-BD88-58E6321EECC6}" type="datetimeFigureOut">
              <a:rPr lang="en-US" smtClean="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51EB0D-8035-4911-84C6-1EDBB9A756C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937CC-D2C8-48F6-BD88-58E6321EECC6}" type="datetimeFigureOut">
              <a:rPr lang="en-US" smtClean="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51EB0D-8035-4911-84C6-1EDBB9A756C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2937CC-D2C8-48F6-BD88-58E6321EECC6}"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51EB0D-8035-4911-84C6-1EDBB9A756C8}"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2937CC-D2C8-48F6-BD88-58E6321EECC6}" type="datetimeFigureOut">
              <a:rPr lang="en-US" smtClean="0"/>
              <a:t>3/4/2024</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4951EB0D-8035-4911-84C6-1EDBB9A756C8}"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72937CC-D2C8-48F6-BD88-58E6321EECC6}" type="datetimeFigureOut">
              <a:rPr lang="en-US" smtClean="0"/>
              <a:t>3/4/2024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951EB0D-8035-4911-84C6-1EDBB9A756C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2960" y="5029200"/>
            <a:ext cx="7520940" cy="1828800"/>
          </a:xfrm>
        </p:spPr>
        <p:txBody>
          <a:bodyPr>
            <a:normAutofit/>
          </a:bodyPr>
          <a:lstStyle/>
          <a:p>
            <a:pPr marL="0" indent="0" algn="r">
              <a:buNone/>
            </a:pPr>
            <a:r>
              <a:rPr lang="en-US" dirty="0"/>
              <a:t>UTAH  DEPARTMENT OF </a:t>
            </a:r>
          </a:p>
          <a:p>
            <a:pPr marL="0" indent="0" algn="r">
              <a:buNone/>
            </a:pPr>
            <a:r>
              <a:rPr lang="en-US" dirty="0"/>
              <a:t>AGRICLTURE AND FOOD</a:t>
            </a:r>
          </a:p>
          <a:p>
            <a:pPr marL="0" indent="0" algn="r">
              <a:buNone/>
            </a:pPr>
            <a:r>
              <a:rPr lang="en-US" dirty="0"/>
              <a:t>BRAND INSPECTION  PROGRAM</a:t>
            </a:r>
          </a:p>
        </p:txBody>
      </p:sp>
      <p:pic>
        <p:nvPicPr>
          <p:cNvPr id="4" name="Picture 3">
            <a:extLst>
              <a:ext uri="{FF2B5EF4-FFF2-40B4-BE49-F238E27FC236}">
                <a16:creationId xmlns:a16="http://schemas.microsoft.com/office/drawing/2014/main" id="{055DC1FC-642C-4607-881C-5DD7F5638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259" y="76200"/>
            <a:ext cx="4097482" cy="5302623"/>
          </a:xfrm>
          <a:prstGeom prst="rect">
            <a:avLst/>
          </a:prstGeom>
        </p:spPr>
      </p:pic>
    </p:spTree>
    <p:extLst>
      <p:ext uri="{BB962C8B-B14F-4D97-AF65-F5344CB8AC3E}">
        <p14:creationId xmlns:p14="http://schemas.microsoft.com/office/powerpoint/2010/main" val="336132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239962"/>
          </a:xfrm>
        </p:spPr>
        <p:txBody>
          <a:bodyPr>
            <a:normAutofit fontScale="90000"/>
          </a:bodyPr>
          <a:lstStyle/>
          <a:p>
            <a:pPr algn="ctr"/>
            <a:r>
              <a:rPr lang="en-US" b="1" dirty="0">
                <a:solidFill>
                  <a:schemeClr val="tx1"/>
                </a:solidFill>
              </a:rPr>
              <a:t>R58.  Agriculture and Food, Animal Industry.</a:t>
            </a:r>
            <a:br>
              <a:rPr lang="en-US" b="1" dirty="0">
                <a:solidFill>
                  <a:schemeClr val="tx1"/>
                </a:solidFill>
              </a:rPr>
            </a:br>
            <a:r>
              <a:rPr lang="en-US" b="1" dirty="0">
                <a:solidFill>
                  <a:schemeClr val="tx1"/>
                </a:solidFill>
              </a:rPr>
              <a:t>R58-26.  Custom Exempt Slaughter Verification of Ownership</a:t>
            </a:r>
            <a:r>
              <a:rPr lang="en-US" b="1" dirty="0"/>
              <a:t>. </a:t>
            </a:r>
          </a:p>
        </p:txBody>
      </p:sp>
      <p:sp>
        <p:nvSpPr>
          <p:cNvPr id="3" name="Content Placeholder 2"/>
          <p:cNvSpPr>
            <a:spLocks noGrp="1"/>
          </p:cNvSpPr>
          <p:nvPr>
            <p:ph sz="quarter" idx="1"/>
          </p:nvPr>
        </p:nvSpPr>
        <p:spPr>
          <a:xfrm>
            <a:off x="914400" y="2743200"/>
            <a:ext cx="7772400" cy="3276600"/>
          </a:xfrm>
        </p:spPr>
        <p:txBody>
          <a:bodyPr>
            <a:normAutofit lnSpcReduction="10000"/>
          </a:bodyPr>
          <a:lstStyle/>
          <a:p>
            <a:pPr marL="0" indent="0" algn="ctr">
              <a:buNone/>
            </a:pPr>
            <a:r>
              <a:rPr lang="en-US" b="1" dirty="0"/>
              <a:t>R58-26-1.  Authority and Purpose.</a:t>
            </a:r>
          </a:p>
          <a:p>
            <a:pPr marL="0" indent="0">
              <a:buNone/>
            </a:pPr>
            <a:r>
              <a:rPr lang="en-US" dirty="0"/>
              <a:t>This rule is required by Section 4-24-304(2)(b) allows the department to authorize a custom exempt slaughter facility or farm custom slaughter licensee to verify ownership of cattle, calves, horses, or mules before slaughter for the owner’s use.  Verification of ownership under this rule may be in addition to or equivalent to the brand inspection required in Section 4-24-304(1). </a:t>
            </a:r>
          </a:p>
        </p:txBody>
      </p:sp>
    </p:spTree>
    <p:extLst>
      <p:ext uri="{BB962C8B-B14F-4D97-AF65-F5344CB8AC3E}">
        <p14:creationId xmlns:p14="http://schemas.microsoft.com/office/powerpoint/2010/main" val="344560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153400" cy="5943600"/>
          </a:xfrm>
        </p:spPr>
        <p:txBody>
          <a:bodyPr>
            <a:noAutofit/>
          </a:bodyPr>
          <a:lstStyle/>
          <a:p>
            <a:pPr marL="0" indent="0" algn="ctr">
              <a:buNone/>
            </a:pPr>
            <a:r>
              <a:rPr lang="en-US" sz="2800" b="1" dirty="0"/>
              <a:t>R58-26-4. Permit Requirements.  </a:t>
            </a:r>
          </a:p>
          <a:p>
            <a:pPr marL="0" indent="0">
              <a:buNone/>
            </a:pPr>
            <a:r>
              <a:rPr lang="en-US" sz="2800" dirty="0"/>
              <a:t>1)  To obtain a permit to verify ownership of livestock, an eligible farm custom slaughter licensee or custom exempt slaughter facility shall: </a:t>
            </a:r>
          </a:p>
          <a:p>
            <a:pPr marL="0" indent="0">
              <a:buNone/>
            </a:pPr>
            <a:r>
              <a:rPr lang="en-US" sz="2800" dirty="0"/>
              <a:t>a)  possess a valid license pursuant to R58-11-3 or R58-13 in good standing with the department;</a:t>
            </a:r>
          </a:p>
          <a:p>
            <a:pPr marL="0" indent="0">
              <a:buNone/>
            </a:pPr>
            <a:r>
              <a:rPr lang="en-US" sz="2800" dirty="0"/>
              <a:t>b)  On line annual training arranged by the department to be educated about areas of compliance required under the permit;  </a:t>
            </a:r>
          </a:p>
          <a:p>
            <a:pPr marL="0" indent="0">
              <a:buNone/>
            </a:pPr>
            <a:r>
              <a:rPr lang="en-US" sz="2800" dirty="0"/>
              <a:t>c)  sign an acknowledgement agreeing to abide by state law and this rule; and</a:t>
            </a:r>
          </a:p>
          <a:p>
            <a:pPr marL="0" indent="0">
              <a:buNone/>
            </a:pPr>
            <a:r>
              <a:rPr lang="en-US" sz="2800" dirty="0"/>
              <a:t>d)  pay a fee to the department, as set forth in the fee schedule approved by the legislature. </a:t>
            </a:r>
          </a:p>
        </p:txBody>
      </p:sp>
    </p:spTree>
    <p:extLst>
      <p:ext uri="{BB962C8B-B14F-4D97-AF65-F5344CB8AC3E}">
        <p14:creationId xmlns:p14="http://schemas.microsoft.com/office/powerpoint/2010/main" val="261659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09600" y="533400"/>
            <a:ext cx="8229600" cy="6019800"/>
          </a:xfrm>
        </p:spPr>
        <p:txBody>
          <a:bodyPr>
            <a:normAutofit/>
          </a:bodyPr>
          <a:lstStyle/>
          <a:p>
            <a:pPr marL="0" indent="0">
              <a:buNone/>
            </a:pPr>
            <a:r>
              <a:rPr lang="en-US" sz="2800" dirty="0"/>
              <a:t>2)  A permittee subject to this rule shall: </a:t>
            </a:r>
          </a:p>
          <a:p>
            <a:pPr marL="0" indent="0">
              <a:buNone/>
            </a:pPr>
            <a:r>
              <a:rPr lang="en-US" sz="2800" dirty="0"/>
              <a:t>a)  comply with all state laws and rules pertaining to the operation of a farm custom slaughter permit; </a:t>
            </a:r>
          </a:p>
          <a:p>
            <a:pPr marL="0" indent="0">
              <a:buNone/>
            </a:pPr>
            <a:r>
              <a:rPr lang="en-US" sz="2800" dirty="0"/>
              <a:t>b)  verify ownership of an animal for farm custom slaughter purposes only; </a:t>
            </a:r>
          </a:p>
          <a:p>
            <a:pPr marL="0" indent="0">
              <a:buNone/>
            </a:pPr>
            <a:r>
              <a:rPr lang="en-US" sz="2800" dirty="0"/>
              <a:t>c) collect the following fees: </a:t>
            </a:r>
          </a:p>
          <a:p>
            <a:pPr marL="0" indent="0">
              <a:buNone/>
            </a:pPr>
            <a:r>
              <a:rPr lang="en-US" sz="2800" dirty="0"/>
              <a:t>i)  a minimum cattle inspection certificate fee per owner or producer; </a:t>
            </a:r>
          </a:p>
          <a:p>
            <a:pPr marL="0" indent="0">
              <a:buNone/>
            </a:pPr>
            <a:r>
              <a:rPr lang="en-US" sz="2800" dirty="0"/>
              <a:t>ii)  a fee per head for beef promotion; </a:t>
            </a:r>
          </a:p>
          <a:p>
            <a:pPr marL="0" indent="0">
              <a:buNone/>
            </a:pPr>
            <a:r>
              <a:rPr lang="en-US" sz="2800" dirty="0"/>
              <a:t>iii) a fee per head for predator control; and</a:t>
            </a:r>
          </a:p>
          <a:p>
            <a:pPr marL="0" indent="0">
              <a:buNone/>
            </a:pPr>
            <a:r>
              <a:rPr lang="en-US" sz="2800" dirty="0"/>
              <a:t>iv)  a fee per farm custom slaughter “Not for Sale” tag; </a:t>
            </a:r>
          </a:p>
        </p:txBody>
      </p:sp>
    </p:spTree>
    <p:extLst>
      <p:ext uri="{BB962C8B-B14F-4D97-AF65-F5344CB8AC3E}">
        <p14:creationId xmlns:p14="http://schemas.microsoft.com/office/powerpoint/2010/main" val="345398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458200" cy="6096000"/>
          </a:xfrm>
        </p:spPr>
        <p:txBody>
          <a:bodyPr>
            <a:normAutofit/>
          </a:bodyPr>
          <a:lstStyle/>
          <a:p>
            <a:pPr marL="0" indent="0">
              <a:buNone/>
            </a:pPr>
            <a:r>
              <a:rPr lang="en-US" sz="2800" b="1" dirty="0"/>
              <a:t>d)</a:t>
            </a:r>
            <a:r>
              <a:rPr lang="en-US" sz="2800" dirty="0"/>
              <a:t>  remit all fees collected to the department monthly </a:t>
            </a:r>
            <a:r>
              <a:rPr lang="en-US" sz="2800" b="1" dirty="0"/>
              <a:t>by the </a:t>
            </a:r>
            <a:r>
              <a:rPr lang="en-US" sz="2800" b="1" u="sng" dirty="0"/>
              <a:t>tenth day of the month; </a:t>
            </a:r>
            <a:r>
              <a:rPr lang="en-US" sz="2800" dirty="0"/>
              <a:t>and</a:t>
            </a:r>
          </a:p>
          <a:p>
            <a:pPr marL="0" indent="0">
              <a:buNone/>
            </a:pPr>
            <a:r>
              <a:rPr lang="en-US" sz="2800" dirty="0"/>
              <a:t>e)  complete a farm custom slaughter report that includes the following information: </a:t>
            </a:r>
          </a:p>
          <a:p>
            <a:pPr marL="0" indent="0">
              <a:buNone/>
            </a:pPr>
            <a:r>
              <a:rPr lang="en-US" sz="2800" dirty="0"/>
              <a:t>i)  the owner’s contact information, including name, address, and phone number; </a:t>
            </a:r>
          </a:p>
          <a:p>
            <a:pPr marL="0" indent="0">
              <a:buNone/>
            </a:pPr>
            <a:r>
              <a:rPr lang="en-US" sz="2800" dirty="0"/>
              <a:t>ii)  the number of cattle slaughtered; </a:t>
            </a:r>
          </a:p>
          <a:p>
            <a:pPr marL="0" indent="0">
              <a:buNone/>
            </a:pPr>
            <a:r>
              <a:rPr lang="en-US" sz="2800" dirty="0"/>
              <a:t>iii)  the number of inspection certificates and “Not for Sale” tag numbers issued; and</a:t>
            </a:r>
          </a:p>
          <a:p>
            <a:pPr marL="0" indent="0">
              <a:buNone/>
            </a:pPr>
            <a:r>
              <a:rPr lang="en-US" sz="2800" dirty="0"/>
              <a:t>iv)  each fee collected; and </a:t>
            </a:r>
          </a:p>
          <a:p>
            <a:pPr marL="0" indent="0">
              <a:buNone/>
            </a:pPr>
            <a:r>
              <a:rPr lang="en-US" sz="2800" b="1" dirty="0"/>
              <a:t>f)</a:t>
            </a:r>
            <a:r>
              <a:rPr lang="en-US" sz="2800" dirty="0"/>
              <a:t>  submit the report, along with the original copy of each inspection certificate issued and “Not for Sale” tag receipt, to the department by the </a:t>
            </a:r>
            <a:r>
              <a:rPr lang="en-US" sz="2800" b="1" u="sng" dirty="0"/>
              <a:t>tenth day of each month</a:t>
            </a:r>
            <a:r>
              <a:rPr lang="en-US" sz="2800" dirty="0"/>
              <a:t>. </a:t>
            </a:r>
          </a:p>
        </p:txBody>
      </p:sp>
    </p:spTree>
    <p:extLst>
      <p:ext uri="{BB962C8B-B14F-4D97-AF65-F5344CB8AC3E}">
        <p14:creationId xmlns:p14="http://schemas.microsoft.com/office/powerpoint/2010/main" val="270972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81000"/>
            <a:ext cx="8305800" cy="6172200"/>
          </a:xfrm>
        </p:spPr>
        <p:txBody>
          <a:bodyPr>
            <a:normAutofit/>
          </a:bodyPr>
          <a:lstStyle/>
          <a:p>
            <a:pPr marL="0" indent="0">
              <a:buNone/>
            </a:pPr>
            <a:r>
              <a:rPr lang="en-US" sz="3200" dirty="0"/>
              <a:t>2)  For the purpose of this rule, a document or fee is remitted or submitted to the department by the tenth day of the month if it is physically received in the office of the department by the tenth day of each month.  </a:t>
            </a:r>
          </a:p>
          <a:p>
            <a:pPr marL="0" indent="0">
              <a:buNone/>
            </a:pPr>
            <a:r>
              <a:rPr lang="en-US" sz="3200" dirty="0"/>
              <a:t>3)  A permittee that follows the requirements of R58-26-4 subsections a-f shall be designated by the department as an official agent to verify ownership of the animal for farm custom slaughter purposes only.  </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2734410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533400"/>
            <a:ext cx="8763000" cy="6019800"/>
          </a:xfrm>
        </p:spPr>
        <p:txBody>
          <a:bodyPr>
            <a:normAutofit/>
          </a:bodyPr>
          <a:lstStyle/>
          <a:p>
            <a:pPr marL="0" indent="0" algn="ctr">
              <a:buNone/>
            </a:pPr>
            <a:r>
              <a:rPr lang="en-US" sz="2800" b="1" dirty="0"/>
              <a:t>R58-26-8.  Violation. </a:t>
            </a:r>
          </a:p>
          <a:p>
            <a:pPr marL="0" indent="0">
              <a:buNone/>
            </a:pPr>
            <a:r>
              <a:rPr lang="en-US" sz="2800" b="1" dirty="0"/>
              <a:t>1)</a:t>
            </a:r>
            <a:r>
              <a:rPr lang="en-US" sz="2800" dirty="0"/>
              <a:t>  It is a violation of this rule if a permittee: </a:t>
            </a:r>
          </a:p>
          <a:p>
            <a:pPr marL="0" indent="0">
              <a:buNone/>
            </a:pPr>
            <a:r>
              <a:rPr lang="en-US" sz="2800" dirty="0"/>
              <a:t>a)  fails to submit a farm custom slaughter report, required documentation, and fees collected pursuant to R58-26-4(2)(c) by the tenth of each month; </a:t>
            </a:r>
          </a:p>
          <a:p>
            <a:pPr marL="0" indent="0">
              <a:buNone/>
            </a:pPr>
            <a:r>
              <a:rPr lang="en-US" sz="2800" dirty="0"/>
              <a:t>b)  does not perform verification of ownership to the standards established by the department in R58-26-7(2); including: </a:t>
            </a:r>
          </a:p>
          <a:p>
            <a:pPr marL="0" indent="0">
              <a:buNone/>
            </a:pPr>
            <a:r>
              <a:rPr lang="en-US" sz="2800" dirty="0"/>
              <a:t>c)  if the permittee fails to conduct the verification of ownership during daylight hours; 	 </a:t>
            </a:r>
          </a:p>
          <a:p>
            <a:pPr marL="0" indent="0">
              <a:buNone/>
            </a:pPr>
            <a:r>
              <a:rPr lang="en-US" sz="2800" dirty="0"/>
              <a:t>d) if the permittee does not record the number, sex, breed, and brand or mark on each animal inspected together with the owner’s name;</a:t>
            </a:r>
          </a:p>
          <a:p>
            <a:pPr marL="0" indent="0">
              <a:buNone/>
            </a:pPr>
            <a:endParaRPr lang="en-US" dirty="0"/>
          </a:p>
        </p:txBody>
      </p:sp>
    </p:spTree>
    <p:extLst>
      <p:ext uri="{BB962C8B-B14F-4D97-AF65-F5344CB8AC3E}">
        <p14:creationId xmlns:p14="http://schemas.microsoft.com/office/powerpoint/2010/main" val="411492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533400"/>
            <a:ext cx="8763000" cy="6019800"/>
          </a:xfrm>
        </p:spPr>
        <p:txBody>
          <a:bodyPr>
            <a:noAutofit/>
          </a:bodyPr>
          <a:lstStyle/>
          <a:p>
            <a:pPr marL="0" indent="0">
              <a:buNone/>
            </a:pPr>
            <a:r>
              <a:rPr lang="en-US" sz="2800" dirty="0"/>
              <a:t>e)  if the permittee does not contact the department if they are unsure of or cannot verify ownership of an animal presented for custom exempt slaughter; or</a:t>
            </a:r>
          </a:p>
          <a:p>
            <a:pPr marL="0" indent="0">
              <a:buNone/>
            </a:pPr>
            <a:r>
              <a:rPr lang="en-US" sz="2800" dirty="0"/>
              <a:t> f)  if the permittee accepts breed papers alone as proof of ownership.   </a:t>
            </a:r>
          </a:p>
          <a:p>
            <a:pPr marL="0" indent="0">
              <a:buNone/>
            </a:pPr>
            <a:r>
              <a:rPr lang="en-US" sz="2800" dirty="0"/>
              <a:t>2)  If a permittee is found in violation of this rule: </a:t>
            </a:r>
          </a:p>
          <a:p>
            <a:pPr marL="0" indent="0">
              <a:buNone/>
            </a:pPr>
            <a:r>
              <a:rPr lang="en-US" sz="2800" dirty="0"/>
              <a:t>a)  the department will verify ownership for farm custom slaughter purposes; </a:t>
            </a:r>
          </a:p>
          <a:p>
            <a:pPr marL="0" indent="0">
              <a:buNone/>
            </a:pPr>
            <a:r>
              <a:rPr lang="en-US" sz="2800" dirty="0"/>
              <a:t>b)  the permittee shall have their permit withdrawn; </a:t>
            </a:r>
          </a:p>
          <a:p>
            <a:pPr marL="0" indent="0">
              <a:buNone/>
            </a:pPr>
            <a:r>
              <a:rPr lang="en-US" sz="2800" dirty="0"/>
              <a:t>c)  the department may revoke or suspend the permittee’s farm custom slaughter license or custom exempt slaughter facility license; and</a:t>
            </a:r>
          </a:p>
          <a:p>
            <a:pPr marL="0" indent="0">
              <a:buNone/>
            </a:pPr>
            <a:r>
              <a:rPr lang="en-US" sz="2800" dirty="0"/>
              <a:t>d)  the permittee may be subject to a penalty. </a:t>
            </a:r>
          </a:p>
        </p:txBody>
      </p:sp>
    </p:spTree>
    <p:extLst>
      <p:ext uri="{BB962C8B-B14F-4D97-AF65-F5344CB8AC3E}">
        <p14:creationId xmlns:p14="http://schemas.microsoft.com/office/powerpoint/2010/main" val="349413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Violation Examples </a:t>
            </a:r>
          </a:p>
        </p:txBody>
      </p:sp>
      <p:sp>
        <p:nvSpPr>
          <p:cNvPr id="3" name="Content Placeholder 2"/>
          <p:cNvSpPr>
            <a:spLocks noGrp="1"/>
          </p:cNvSpPr>
          <p:nvPr>
            <p:ph sz="quarter" idx="1"/>
          </p:nvPr>
        </p:nvSpPr>
        <p:spPr>
          <a:xfrm>
            <a:off x="685800" y="1447800"/>
            <a:ext cx="8229600" cy="4572000"/>
          </a:xfrm>
        </p:spPr>
        <p:txBody>
          <a:bodyPr>
            <a:normAutofit lnSpcReduction="10000"/>
          </a:bodyPr>
          <a:lstStyle/>
          <a:p>
            <a:r>
              <a:rPr lang="en-US" sz="3200" dirty="0"/>
              <a:t>Not verify ownership </a:t>
            </a:r>
          </a:p>
          <a:p>
            <a:r>
              <a:rPr lang="en-US" sz="3200" dirty="0"/>
              <a:t>The Department of Agriculture and Food, not receiving your monthly reports by the 10th</a:t>
            </a:r>
          </a:p>
          <a:p>
            <a:pPr marL="0" indent="0">
              <a:buNone/>
            </a:pPr>
            <a:r>
              <a:rPr lang="en-US" sz="3200" dirty="0"/>
              <a:t>Includes:</a:t>
            </a:r>
          </a:p>
          <a:p>
            <a:pPr marL="731520" lvl="1" indent="-457200">
              <a:buFont typeface="Courier New" panose="02070309020205020404" pitchFamily="49" charset="0"/>
              <a:buChar char="o"/>
            </a:pPr>
            <a:r>
              <a:rPr lang="en-US" sz="3000" dirty="0"/>
              <a:t>Monthly recap sheet </a:t>
            </a:r>
          </a:p>
          <a:p>
            <a:pPr marL="731520" lvl="1" indent="-457200">
              <a:buFont typeface="Courier New" panose="02070309020205020404" pitchFamily="49" charset="0"/>
              <a:buChar char="o"/>
            </a:pPr>
            <a:r>
              <a:rPr lang="en-US" sz="3000" dirty="0"/>
              <a:t>Blue verification ownership certificates</a:t>
            </a:r>
          </a:p>
          <a:p>
            <a:pPr marL="731520" lvl="1" indent="-457200">
              <a:buFont typeface="Courier New" panose="02070309020205020404" pitchFamily="49" charset="0"/>
              <a:buChar char="o"/>
            </a:pPr>
            <a:r>
              <a:rPr lang="en-US" sz="3000" dirty="0"/>
              <a:t>Not For Sale Tag receipt</a:t>
            </a:r>
          </a:p>
          <a:p>
            <a:pPr marL="731520" lvl="1" indent="-457200">
              <a:buFont typeface="Courier New" panose="02070309020205020404" pitchFamily="49" charset="0"/>
              <a:buChar char="o"/>
            </a:pPr>
            <a:r>
              <a:rPr lang="en-US" sz="3000" dirty="0"/>
              <a:t>Check with a correct amount </a:t>
            </a:r>
          </a:p>
          <a:p>
            <a:pPr marL="274320" lvl="1" indent="0">
              <a:buNone/>
            </a:pPr>
            <a:r>
              <a:rPr lang="en-US" sz="3000" dirty="0"/>
              <a:t>Note! All reports must be filled out in full and correctly </a:t>
            </a:r>
          </a:p>
          <a:p>
            <a:pPr marL="274320" lvl="1" indent="0">
              <a:buNone/>
            </a:pPr>
            <a:endParaRPr lang="en-US" sz="3000" dirty="0"/>
          </a:p>
          <a:p>
            <a:pPr marL="0" indent="0">
              <a:buNone/>
            </a:pPr>
            <a:endParaRPr lang="en-US" dirty="0"/>
          </a:p>
        </p:txBody>
      </p:sp>
    </p:spTree>
    <p:extLst>
      <p:ext uri="{BB962C8B-B14F-4D97-AF65-F5344CB8AC3E}">
        <p14:creationId xmlns:p14="http://schemas.microsoft.com/office/powerpoint/2010/main" val="256626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533400"/>
            <a:ext cx="8763000" cy="6096000"/>
          </a:xfrm>
        </p:spPr>
        <p:txBody>
          <a:bodyPr/>
          <a:lstStyle/>
          <a:p>
            <a:pPr marL="0" indent="0" algn="ctr">
              <a:buNone/>
            </a:pPr>
            <a:r>
              <a:rPr lang="en-US" sz="2800" b="1" dirty="0"/>
              <a:t>R58-26-8.  Penalties. </a:t>
            </a:r>
          </a:p>
          <a:p>
            <a:pPr marL="0" indent="0">
              <a:buNone/>
            </a:pPr>
            <a:r>
              <a:rPr lang="en-US" sz="2800" b="1" dirty="0"/>
              <a:t>1)</a:t>
            </a:r>
            <a:r>
              <a:rPr lang="en-US" sz="2800" dirty="0"/>
              <a:t>  The department shall use a penalty matrix to determine an appropriate penalty for violation of this rule. </a:t>
            </a:r>
          </a:p>
          <a:p>
            <a:pPr marL="0" indent="0">
              <a:buNone/>
            </a:pPr>
            <a:r>
              <a:rPr lang="en-US" sz="2800" dirty="0"/>
              <a:t>2)  The department shall calculate each penalty based on the level of violation and the adverse effect or potential adverse effect at the time of the incident giving rise to the violation. </a:t>
            </a:r>
          </a:p>
          <a:p>
            <a:pPr marL="0" indent="0">
              <a:buNone/>
            </a:pPr>
            <a:r>
              <a:rPr lang="en-US" sz="2800" dirty="0"/>
              <a:t>3)  The median penalty shall be assessed unless a proportionate adjustment is warranted or there is an aggravating or mitigating factor present.</a:t>
            </a:r>
          </a:p>
          <a:p>
            <a:pPr marL="0" indent="0">
              <a:buNone/>
            </a:pPr>
            <a:r>
              <a:rPr lang="en-US" sz="2800" dirty="0"/>
              <a:t>4)  The department may consider a circumstance enhancing or reducing the penalty based on the seriousness of the violation. </a:t>
            </a:r>
          </a:p>
          <a:p>
            <a:pPr marL="0" indent="0">
              <a:buNone/>
            </a:pPr>
            <a:endParaRPr lang="en-US" dirty="0"/>
          </a:p>
        </p:txBody>
      </p:sp>
    </p:spTree>
    <p:extLst>
      <p:ext uri="{BB962C8B-B14F-4D97-AF65-F5344CB8AC3E}">
        <p14:creationId xmlns:p14="http://schemas.microsoft.com/office/powerpoint/2010/main" val="161668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686800" cy="6248400"/>
          </a:xfrm>
        </p:spPr>
        <p:txBody>
          <a:bodyPr>
            <a:normAutofit lnSpcReduction="10000"/>
          </a:bodyPr>
          <a:lstStyle/>
          <a:p>
            <a:pPr marL="0" indent="0">
              <a:buNone/>
            </a:pPr>
            <a:r>
              <a:rPr lang="en-US" sz="2800" dirty="0"/>
              <a:t>5)  An aggravating and mitigating factor could include the following:</a:t>
            </a:r>
          </a:p>
          <a:p>
            <a:pPr marL="0" indent="0">
              <a:buNone/>
            </a:pPr>
            <a:r>
              <a:rPr lang="en-US" sz="2800" dirty="0"/>
              <a:t>a)  the number of separate alleged violations contained within a single notice of intent; </a:t>
            </a:r>
          </a:p>
          <a:p>
            <a:pPr marL="0" indent="0">
              <a:buNone/>
            </a:pPr>
            <a:r>
              <a:rPr lang="en-US" sz="2800" dirty="0"/>
              <a:t>b)  the magnitude of the harm, or potential harm, including quantity or degree caused by the violation;</a:t>
            </a:r>
          </a:p>
          <a:p>
            <a:pPr marL="0" indent="0">
              <a:buNone/>
            </a:pPr>
            <a:r>
              <a:rPr lang="en-US" sz="2800" dirty="0"/>
              <a:t>c) the similarity of the current alleged violation to a violation committed by the permittee previously; or</a:t>
            </a:r>
          </a:p>
          <a:p>
            <a:pPr marL="0" indent="0">
              <a:buNone/>
            </a:pPr>
            <a:r>
              <a:rPr lang="en-US" sz="2800" dirty="0"/>
              <a:t>d)  the extent to which the alleged violation is part of a pattern of the same or substantially similar conduct.</a:t>
            </a:r>
          </a:p>
          <a:p>
            <a:pPr marL="0" indent="0">
              <a:buNone/>
            </a:pPr>
            <a:r>
              <a:rPr lang="en-US" sz="2800" dirty="0"/>
              <a:t>6)  The department will review past violation trends annually, and update the penalty matrix based on compliance history.</a:t>
            </a:r>
          </a:p>
          <a:p>
            <a:pPr marL="0" indent="0">
              <a:buNone/>
            </a:pPr>
            <a:r>
              <a:rPr lang="en-US" sz="2800" dirty="0"/>
              <a:t>7)  A copy of the penalty matrix will be made available from the department upon request.</a:t>
            </a:r>
          </a:p>
          <a:p>
            <a:pPr marL="0" indent="0">
              <a:buNone/>
            </a:pPr>
            <a:endParaRPr lang="en-US" dirty="0"/>
          </a:p>
        </p:txBody>
      </p:sp>
    </p:spTree>
    <p:extLst>
      <p:ext uri="{BB962C8B-B14F-4D97-AF65-F5344CB8AC3E}">
        <p14:creationId xmlns:p14="http://schemas.microsoft.com/office/powerpoint/2010/main" val="32051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81000"/>
            <a:ext cx="8877300" cy="6459747"/>
          </a:xfrm>
        </p:spPr>
        <p:txBody>
          <a:bodyPr>
            <a:normAutofit/>
          </a:bodyPr>
          <a:lstStyle/>
          <a:p>
            <a:pPr marL="0" indent="0" algn="ctr">
              <a:buNone/>
            </a:pPr>
            <a:r>
              <a:rPr lang="en-US" sz="3600" b="0" dirty="0"/>
              <a:t>Certification Training</a:t>
            </a:r>
          </a:p>
          <a:p>
            <a:pPr marL="0" indent="0" algn="ctr">
              <a:buNone/>
            </a:pPr>
            <a:r>
              <a:rPr lang="en-US" sz="3600" dirty="0"/>
              <a:t>on</a:t>
            </a:r>
            <a:endParaRPr lang="en-US" sz="3600" b="0" dirty="0"/>
          </a:p>
          <a:p>
            <a:pPr marL="0" indent="0" algn="ctr">
              <a:buNone/>
            </a:pPr>
            <a:r>
              <a:rPr lang="en-US" sz="3600" b="0" dirty="0"/>
              <a:t>Verification of Ownership for</a:t>
            </a:r>
          </a:p>
          <a:p>
            <a:pPr marL="400050" lvl="1" indent="0" algn="ctr">
              <a:buNone/>
            </a:pPr>
            <a:r>
              <a:rPr lang="en-US" sz="3600" dirty="0"/>
              <a:t>Farm Custom Slaughter Permittees and </a:t>
            </a:r>
          </a:p>
          <a:p>
            <a:pPr marL="400050" lvl="1" indent="0" algn="ctr">
              <a:buNone/>
            </a:pPr>
            <a:r>
              <a:rPr lang="en-US" sz="3600" dirty="0"/>
              <a:t>Custom Exempt Meat Establishment that operate a slaughter floor</a:t>
            </a:r>
          </a:p>
        </p:txBody>
      </p:sp>
      <p:pic>
        <p:nvPicPr>
          <p:cNvPr id="1029" name="Picture 5" descr="C:\Users\NMcspaddenjr\AppData\Local\Microsoft\Windows\INetCache\IE\L805AR28\Hereford_bull_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48200"/>
            <a:ext cx="2723444" cy="18271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NMcspaddenjr\AppData\Local\Microsoft\Windows\INetCache\IE\EZ8G1DDW\07_04_8_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719009"/>
            <a:ext cx="2552700" cy="1701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NMcspaddenjr\AppData\Local\Microsoft\Windows\INetCache\IE\SBJ5NDI0\Cow_highland_cattle_mirrore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684084"/>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21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b="1" dirty="0">
                <a:solidFill>
                  <a:schemeClr val="tx1"/>
                </a:solidFill>
              </a:rPr>
              <a:t>VERIFICATION OF OWNERSHIP</a:t>
            </a:r>
          </a:p>
        </p:txBody>
      </p:sp>
      <p:sp>
        <p:nvSpPr>
          <p:cNvPr id="3" name="Content Placeholder 2"/>
          <p:cNvSpPr>
            <a:spLocks noGrp="1"/>
          </p:cNvSpPr>
          <p:nvPr>
            <p:ph sz="quarter" idx="1"/>
          </p:nvPr>
        </p:nvSpPr>
        <p:spPr/>
        <p:txBody>
          <a:bodyPr>
            <a:normAutofit lnSpcReduction="10000"/>
          </a:bodyPr>
          <a:lstStyle/>
          <a:p>
            <a:pPr marL="0" indent="0">
              <a:buNone/>
            </a:pPr>
            <a:r>
              <a:rPr lang="en-US" sz="3200" dirty="0"/>
              <a:t>Verification of ownership means an examination of  livestock by a eligible farm custom slaughter licensee or custom exempt slaughter facility that hold a permit. Brands, tags, earmarks, wattles, color, sex, age, or any other form of identification to establish ownership or to prevent theft of livestock.  To successfully accomplished a verification of ownership, you must carefully examine each applicable area on each animal presented for slaughter. </a:t>
            </a:r>
          </a:p>
        </p:txBody>
      </p:sp>
    </p:spTree>
    <p:extLst>
      <p:ext uri="{BB962C8B-B14F-4D97-AF65-F5344CB8AC3E}">
        <p14:creationId xmlns:p14="http://schemas.microsoft.com/office/powerpoint/2010/main" val="2611424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762000"/>
            <a:ext cx="7772400" cy="5257800"/>
          </a:xfrm>
        </p:spPr>
        <p:txBody>
          <a:bodyPr/>
          <a:lstStyle/>
          <a:p>
            <a:pPr marL="0" indent="0">
              <a:buNone/>
            </a:pPr>
            <a:r>
              <a:rPr lang="en-US" sz="3200" dirty="0"/>
              <a:t>While there is no substitute for actual experience in verification of ownership there are certain things you can do that will help.</a:t>
            </a:r>
          </a:p>
          <a:p>
            <a:pPr lvl="1"/>
            <a:r>
              <a:rPr lang="en-US" sz="3200" dirty="0"/>
              <a:t>Become familiar with the members of the livestock industry in your area.</a:t>
            </a:r>
          </a:p>
          <a:p>
            <a:pPr lvl="1"/>
            <a:r>
              <a:rPr lang="en-US" sz="3200" dirty="0"/>
              <a:t>Learn what type of livestock each one raises.</a:t>
            </a:r>
          </a:p>
          <a:p>
            <a:pPr lvl="1"/>
            <a:r>
              <a:rPr lang="en-US" sz="3200" dirty="0"/>
              <a:t>Ask questions and observe what brands or other forms of identification ranchers use.</a:t>
            </a:r>
          </a:p>
          <a:p>
            <a:pPr lvl="1"/>
            <a:r>
              <a:rPr lang="en-US" sz="3200" dirty="0"/>
              <a:t>Expand knowledge of the area, where people live and where they run livestock.</a:t>
            </a:r>
          </a:p>
          <a:p>
            <a:pPr lvl="1"/>
            <a:endParaRPr lang="en-US" dirty="0"/>
          </a:p>
        </p:txBody>
      </p:sp>
    </p:spTree>
    <p:extLst>
      <p:ext uri="{BB962C8B-B14F-4D97-AF65-F5344CB8AC3E}">
        <p14:creationId xmlns:p14="http://schemas.microsoft.com/office/powerpoint/2010/main" val="1815300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PROOF OF OWNERSHIP</a:t>
            </a:r>
          </a:p>
        </p:txBody>
      </p:sp>
      <p:sp>
        <p:nvSpPr>
          <p:cNvPr id="3" name="Content Placeholder 2"/>
          <p:cNvSpPr>
            <a:spLocks noGrp="1"/>
          </p:cNvSpPr>
          <p:nvPr>
            <p:ph sz="quarter" idx="1"/>
          </p:nvPr>
        </p:nvSpPr>
        <p:spPr>
          <a:xfrm>
            <a:off x="762000" y="1600200"/>
            <a:ext cx="7772400" cy="4572000"/>
          </a:xfrm>
        </p:spPr>
        <p:txBody>
          <a:bodyPr>
            <a:normAutofit/>
          </a:bodyPr>
          <a:lstStyle/>
          <a:p>
            <a:pPr marL="0" indent="0">
              <a:buNone/>
            </a:pPr>
            <a:r>
              <a:rPr lang="en-US" sz="3200" dirty="0"/>
              <a:t>Cattle</a:t>
            </a:r>
          </a:p>
          <a:p>
            <a:pPr lvl="1"/>
            <a:r>
              <a:rPr lang="en-US" sz="3200" dirty="0"/>
              <a:t>Brand Inspection Certificate </a:t>
            </a:r>
          </a:p>
          <a:p>
            <a:pPr marL="320040" lvl="1" indent="0">
              <a:buNone/>
            </a:pPr>
            <a:r>
              <a:rPr lang="en-US" sz="3200" dirty="0"/>
              <a:t>   Issued by  the Brand Inspector</a:t>
            </a:r>
          </a:p>
          <a:p>
            <a:pPr marL="320040" lvl="1" indent="0">
              <a:buNone/>
            </a:pPr>
            <a:endParaRPr lang="en-US" sz="3200" dirty="0"/>
          </a:p>
          <a:p>
            <a:pPr lvl="1"/>
            <a:r>
              <a:rPr lang="en-US" sz="3200" dirty="0"/>
              <a:t>Recorded Brand, Earmark on animals and/or</a:t>
            </a:r>
          </a:p>
          <a:p>
            <a:pPr marL="320040" lvl="1" indent="0">
              <a:buNone/>
            </a:pPr>
            <a:r>
              <a:rPr lang="en-US" sz="3200" dirty="0"/>
              <a:t>   Brand Card </a:t>
            </a:r>
          </a:p>
          <a:p>
            <a:pPr marL="320040" lvl="1" indent="0">
              <a:buNone/>
            </a:pPr>
            <a:endParaRPr lang="en-US" sz="3200" dirty="0"/>
          </a:p>
          <a:p>
            <a:pPr lvl="1"/>
            <a:r>
              <a:rPr lang="en-US" sz="3200" dirty="0"/>
              <a:t>Auction Invoice</a:t>
            </a:r>
          </a:p>
          <a:p>
            <a:pPr marL="320040" lvl="1" indent="0">
              <a:buNone/>
            </a:pPr>
            <a:endParaRPr lang="en-US" sz="3200" dirty="0"/>
          </a:p>
          <a:p>
            <a:pPr marL="320040" lvl="1" indent="0">
              <a:buNone/>
            </a:pPr>
            <a:endParaRPr lang="en-US" dirty="0"/>
          </a:p>
          <a:p>
            <a:pPr marL="320040" lvl="1" indent="0">
              <a:buNone/>
            </a:pPr>
            <a:endParaRPr lang="en-US" dirty="0"/>
          </a:p>
        </p:txBody>
      </p:sp>
    </p:spTree>
    <p:extLst>
      <p:ext uri="{BB962C8B-B14F-4D97-AF65-F5344CB8AC3E}">
        <p14:creationId xmlns:p14="http://schemas.microsoft.com/office/powerpoint/2010/main" val="14656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BRAND CARD</a:t>
            </a:r>
          </a:p>
        </p:txBody>
      </p:sp>
      <p:sp>
        <p:nvSpPr>
          <p:cNvPr id="3" name="Content Placeholder 2"/>
          <p:cNvSpPr>
            <a:spLocks noGrp="1"/>
          </p:cNvSpPr>
          <p:nvPr>
            <p:ph sz="quarter" idx="1"/>
          </p:nvPr>
        </p:nvSpPr>
        <p:spPr/>
        <p:txBody>
          <a:bodyPr/>
          <a:lstStyle/>
          <a:p>
            <a:pPr marL="0" indent="0" algn="ctr">
              <a:buNone/>
            </a:pPr>
            <a:endParaRPr lang="en-US" dirty="0"/>
          </a:p>
        </p:txBody>
      </p:sp>
      <p:sp>
        <p:nvSpPr>
          <p:cNvPr id="4" name="Rectangle 3"/>
          <p:cNvSpPr/>
          <p:nvPr/>
        </p:nvSpPr>
        <p:spPr>
          <a:xfrm>
            <a:off x="914400" y="1371600"/>
            <a:ext cx="7772400" cy="4648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State Utah         Cattle/Horse</a:t>
            </a:r>
          </a:p>
          <a:p>
            <a:pPr algn="ctr"/>
            <a:r>
              <a:rPr lang="en-US" sz="3200" dirty="0">
                <a:solidFill>
                  <a:schemeClr val="tx1"/>
                </a:solidFill>
              </a:rPr>
              <a:t>Department of Agriculture &amp; Food</a:t>
            </a:r>
          </a:p>
          <a:p>
            <a:pPr algn="ctr"/>
            <a:r>
              <a:rPr lang="en-US" sz="3200" i="1" dirty="0">
                <a:solidFill>
                  <a:schemeClr val="tx1"/>
                </a:solidFill>
              </a:rPr>
              <a:t>    Certificate of Registration         </a:t>
            </a:r>
            <a:r>
              <a:rPr lang="en-US" sz="3200" b="1" i="1" dirty="0">
                <a:solidFill>
                  <a:schemeClr val="tx1"/>
                </a:solidFill>
              </a:rPr>
              <a:t>S+S</a:t>
            </a:r>
            <a:r>
              <a:rPr lang="en-US" sz="3200" b="1" dirty="0">
                <a:solidFill>
                  <a:schemeClr val="tx1"/>
                </a:solidFill>
              </a:rPr>
              <a:t> </a:t>
            </a:r>
          </a:p>
          <a:p>
            <a:pPr algn="ctr"/>
            <a:r>
              <a:rPr lang="en-US" sz="3200" b="1" i="1" dirty="0">
                <a:solidFill>
                  <a:schemeClr val="tx1"/>
                </a:solidFill>
              </a:rPr>
              <a:t>                                                  </a:t>
            </a:r>
            <a:r>
              <a:rPr lang="en-US" sz="3200" dirty="0">
                <a:solidFill>
                  <a:schemeClr val="tx1"/>
                </a:solidFill>
              </a:rPr>
              <a:t>1-0571-27</a:t>
            </a:r>
          </a:p>
          <a:p>
            <a:pPr algn="ctr"/>
            <a:r>
              <a:rPr lang="en-US" sz="3200" dirty="0">
                <a:solidFill>
                  <a:schemeClr val="tx1"/>
                </a:solidFill>
              </a:rPr>
              <a:t>                 Mr. Smith                     Right Hip</a:t>
            </a:r>
          </a:p>
          <a:p>
            <a:pPr algn="ctr"/>
            <a:r>
              <a:rPr lang="en-US" sz="3200" dirty="0">
                <a:solidFill>
                  <a:schemeClr val="tx1"/>
                </a:solidFill>
              </a:rPr>
              <a:t>123South 456 West</a:t>
            </a:r>
          </a:p>
          <a:p>
            <a:pPr algn="ctr"/>
            <a:r>
              <a:rPr lang="en-US" sz="3200" dirty="0">
                <a:solidFill>
                  <a:schemeClr val="tx1"/>
                </a:solidFill>
              </a:rPr>
              <a:t>Taylorsville, UT 12345</a:t>
            </a:r>
          </a:p>
          <a:p>
            <a:pPr algn="ctr"/>
            <a:endParaRPr lang="en-US" sz="3200" dirty="0">
              <a:solidFill>
                <a:schemeClr val="tx1"/>
              </a:solidFill>
            </a:endParaRPr>
          </a:p>
          <a:p>
            <a:r>
              <a:rPr lang="en-US" sz="3200" dirty="0">
                <a:solidFill>
                  <a:schemeClr val="tx1"/>
                </a:solidFill>
              </a:rPr>
              <a:t>Expires ##/##/####</a:t>
            </a:r>
          </a:p>
        </p:txBody>
      </p:sp>
    </p:spTree>
    <p:extLst>
      <p:ext uri="{BB962C8B-B14F-4D97-AF65-F5344CB8AC3E}">
        <p14:creationId xmlns:p14="http://schemas.microsoft.com/office/powerpoint/2010/main" val="1777478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Utah Livestock Brand Book</a:t>
            </a:r>
          </a:p>
        </p:txBody>
      </p:sp>
      <p:sp>
        <p:nvSpPr>
          <p:cNvPr id="4" name="TextBox 3"/>
          <p:cNvSpPr txBox="1"/>
          <p:nvPr/>
        </p:nvSpPr>
        <p:spPr>
          <a:xfrm>
            <a:off x="4343400" y="2514600"/>
            <a:ext cx="1524000" cy="1754326"/>
          </a:xfrm>
          <a:prstGeom prst="rect">
            <a:avLst/>
          </a:prstGeom>
          <a:noFill/>
        </p:spPr>
        <p:txBody>
          <a:bodyPr wrap="square" rtlCol="0">
            <a:spAutoFit/>
          </a:bodyPr>
          <a:lstStyle/>
          <a:p>
            <a:pPr algn="ctr"/>
            <a:r>
              <a:rPr lang="en-US" dirty="0">
                <a:solidFill>
                  <a:schemeClr val="bg1"/>
                </a:solidFill>
              </a:rPr>
              <a:t>Utah</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pic>
        <p:nvPicPr>
          <p:cNvPr id="4099" name="Picture 3" descr="C:\Users\NMcspaddenjr\Pictures\Saved Pictures\UDAF_logo-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276600"/>
            <a:ext cx="685800" cy="8876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NMcspaddenjr\AppData\Local\Microsoft\Windows\INetCache\IE\EZ8G1DDW\14324-illustration-of-a-book-pv[1].pn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322551" y="1447800"/>
            <a:ext cx="4956097"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NMcspaddenjr\Pictures\Saved Pictures\UDAF_logo-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47478">
            <a:off x="4463814" y="2601848"/>
            <a:ext cx="94196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394896">
            <a:off x="4423361" y="2180509"/>
            <a:ext cx="1562100" cy="400110"/>
          </a:xfrm>
          <a:prstGeom prst="rect">
            <a:avLst/>
          </a:prstGeom>
          <a:noFill/>
        </p:spPr>
        <p:txBody>
          <a:bodyPr wrap="square" rtlCol="0">
            <a:spAutoFit/>
          </a:bodyPr>
          <a:lstStyle/>
          <a:p>
            <a:pPr algn="ctr"/>
            <a:r>
              <a:rPr lang="en-US" sz="2000" dirty="0">
                <a:solidFill>
                  <a:schemeClr val="bg1"/>
                </a:solidFill>
              </a:rPr>
              <a:t>Utah</a:t>
            </a:r>
          </a:p>
        </p:txBody>
      </p:sp>
      <p:sp>
        <p:nvSpPr>
          <p:cNvPr id="8" name="TextBox 7"/>
          <p:cNvSpPr txBox="1"/>
          <p:nvPr/>
        </p:nvSpPr>
        <p:spPr>
          <a:xfrm rot="539369">
            <a:off x="3657599" y="3925670"/>
            <a:ext cx="1371600" cy="923330"/>
          </a:xfrm>
          <a:prstGeom prst="rect">
            <a:avLst/>
          </a:prstGeom>
          <a:noFill/>
        </p:spPr>
        <p:txBody>
          <a:bodyPr wrap="square" rtlCol="0">
            <a:spAutoFit/>
          </a:bodyPr>
          <a:lstStyle/>
          <a:p>
            <a:pPr algn="ctr"/>
            <a:r>
              <a:rPr lang="en-US" dirty="0">
                <a:solidFill>
                  <a:schemeClr val="bg1"/>
                </a:solidFill>
              </a:rPr>
              <a:t>LIVESTOCK</a:t>
            </a:r>
          </a:p>
          <a:p>
            <a:pPr algn="ctr"/>
            <a:r>
              <a:rPr lang="en-US" dirty="0">
                <a:solidFill>
                  <a:schemeClr val="bg1"/>
                </a:solidFill>
              </a:rPr>
              <a:t>BRAND</a:t>
            </a:r>
          </a:p>
          <a:p>
            <a:pPr algn="ctr"/>
            <a:r>
              <a:rPr lang="en-US" dirty="0">
                <a:solidFill>
                  <a:schemeClr val="bg1"/>
                </a:solidFill>
              </a:rPr>
              <a:t>BOOK</a:t>
            </a:r>
          </a:p>
        </p:txBody>
      </p:sp>
    </p:spTree>
    <p:extLst>
      <p:ext uri="{BB962C8B-B14F-4D97-AF65-F5344CB8AC3E}">
        <p14:creationId xmlns:p14="http://schemas.microsoft.com/office/powerpoint/2010/main" val="3153786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Auction Invoice</a:t>
            </a:r>
          </a:p>
        </p:txBody>
      </p:sp>
      <p:pic>
        <p:nvPicPr>
          <p:cNvPr id="102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6324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781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rPr>
              <a:t>NOT FOR SALE TAG FOR FARM CUSTOM SLAUGHTER LICENSEES</a:t>
            </a: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7924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055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BACK SIDE OF THE NOT FOR SALE TAG</a:t>
            </a: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5943600" cy="393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869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BRANDS </a:t>
            </a:r>
          </a:p>
        </p:txBody>
      </p:sp>
      <p:sp>
        <p:nvSpPr>
          <p:cNvPr id="3" name="Content Placeholder 2"/>
          <p:cNvSpPr>
            <a:spLocks noGrp="1"/>
          </p:cNvSpPr>
          <p:nvPr>
            <p:ph sz="quarter" idx="1"/>
          </p:nvPr>
        </p:nvSpPr>
        <p:spPr/>
        <p:txBody>
          <a:bodyPr>
            <a:normAutofit fontScale="25000" lnSpcReduction="20000"/>
          </a:bodyPr>
          <a:lstStyle/>
          <a:p>
            <a:pPr marL="0" indent="0">
              <a:buNone/>
            </a:pPr>
            <a:endParaRPr lang="en-US" sz="3200" dirty="0"/>
          </a:p>
          <a:p>
            <a:pPr marL="0" indent="0">
              <a:buNone/>
            </a:pPr>
            <a:r>
              <a:rPr lang="en-US" sz="12800" dirty="0"/>
              <a:t>A distinctive design or mark, made or applied to the hide of the animals by use of a hot iron, freeze brand, or paint.</a:t>
            </a:r>
          </a:p>
          <a:p>
            <a:pPr marL="0" indent="0">
              <a:buNone/>
            </a:pPr>
            <a:r>
              <a:rPr lang="en-US" sz="12800" dirty="0"/>
              <a:t>Brands are composed of capital letters of the alphabet, numerals, pictures, and character.</a:t>
            </a:r>
          </a:p>
          <a:p>
            <a:pPr marL="0" indent="0">
              <a:buNone/>
            </a:pPr>
            <a:r>
              <a:rPr lang="en-US" sz="12800" dirty="0"/>
              <a:t>Like a book, there are three accepted rules to reading brands.</a:t>
            </a:r>
          </a:p>
          <a:p>
            <a:pPr lvl="1"/>
            <a:r>
              <a:rPr lang="en-US" sz="12600" dirty="0"/>
              <a:t>Left to right (Straight away)</a:t>
            </a:r>
          </a:p>
          <a:p>
            <a:pPr lvl="1"/>
            <a:r>
              <a:rPr lang="en-US" sz="12800" dirty="0"/>
              <a:t>Top to bottom (Stacked)</a:t>
            </a:r>
          </a:p>
          <a:p>
            <a:pPr lvl="1"/>
            <a:r>
              <a:rPr lang="en-US" sz="12800" dirty="0"/>
              <a:t>Outside to Inside.</a:t>
            </a:r>
          </a:p>
          <a:p>
            <a:pPr marL="320040" lvl="1" indent="0">
              <a:buNone/>
            </a:pPr>
            <a:endParaRPr lang="en-US" sz="12800" dirty="0"/>
          </a:p>
          <a:p>
            <a:pPr marL="320040" lvl="1" indent="0">
              <a:buNone/>
            </a:pPr>
            <a:endParaRPr lang="en-US" sz="12800" dirty="0"/>
          </a:p>
          <a:p>
            <a:pPr lvl="1"/>
            <a:endParaRPr lang="en-US" sz="12600" dirty="0"/>
          </a:p>
          <a:p>
            <a:pPr marL="0" indent="0">
              <a:buNone/>
            </a:pPr>
            <a:endParaRPr lang="en-US" sz="128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274320" lvl="1" indent="0">
              <a:buNone/>
            </a:pPr>
            <a:r>
              <a:rPr lang="en-US" sz="3200" dirty="0"/>
              <a:t>         </a:t>
            </a:r>
          </a:p>
        </p:txBody>
      </p:sp>
    </p:spTree>
    <p:extLst>
      <p:ext uri="{BB962C8B-B14F-4D97-AF65-F5344CB8AC3E}">
        <p14:creationId xmlns:p14="http://schemas.microsoft.com/office/powerpoint/2010/main" val="4094876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BRANDS EXAMPLES</a:t>
            </a:r>
          </a:p>
        </p:txBody>
      </p:sp>
      <p:sp>
        <p:nvSpPr>
          <p:cNvPr id="3" name="Content Placeholder 2"/>
          <p:cNvSpPr>
            <a:spLocks noGrp="1"/>
          </p:cNvSpPr>
          <p:nvPr>
            <p:ph sz="quarter" idx="1"/>
          </p:nvPr>
        </p:nvSpPr>
        <p:spPr/>
        <p:txBody>
          <a:bodyPr numCol="2"/>
          <a:lstStyle/>
          <a:p>
            <a:pPr marL="0" indent="0">
              <a:buNone/>
            </a:pPr>
            <a:r>
              <a:rPr lang="en-US" dirty="0"/>
              <a:t>        (Straight Away)</a:t>
            </a:r>
          </a:p>
          <a:p>
            <a:pPr marL="0" indent="0">
              <a:buNone/>
            </a:pPr>
            <a:endParaRPr lang="en-US" dirty="0"/>
          </a:p>
          <a:p>
            <a:pPr marL="0" indent="0">
              <a:buNone/>
            </a:pPr>
            <a:r>
              <a:rPr lang="en-US" dirty="0"/>
              <a:t>        (Lazy S)</a:t>
            </a:r>
          </a:p>
          <a:p>
            <a:pPr marL="0" indent="0">
              <a:buNone/>
            </a:pPr>
            <a:endParaRPr lang="en-US" dirty="0"/>
          </a:p>
          <a:p>
            <a:pPr marL="0" indent="0">
              <a:buNone/>
            </a:pPr>
            <a:r>
              <a:rPr lang="en-US" dirty="0"/>
              <a:t>        (Combined A B)</a:t>
            </a:r>
          </a:p>
          <a:p>
            <a:pPr marL="0" indent="0">
              <a:buNone/>
            </a:pPr>
            <a:endParaRPr lang="en-US" dirty="0"/>
          </a:p>
          <a:p>
            <a:pPr marL="0" indent="0">
              <a:buNone/>
            </a:pPr>
            <a:r>
              <a:rPr lang="en-US" dirty="0"/>
              <a:t>        (Stacked SM)</a:t>
            </a:r>
          </a:p>
          <a:p>
            <a:pPr marL="0" indent="0">
              <a:buNone/>
            </a:pPr>
            <a:endParaRPr lang="en-US" dirty="0"/>
          </a:p>
          <a:p>
            <a:pPr marL="0" indent="0">
              <a:buNone/>
            </a:pPr>
            <a:r>
              <a:rPr lang="en-US" dirty="0"/>
              <a:t>         (Circle B)</a:t>
            </a:r>
          </a:p>
          <a:p>
            <a:pPr marL="0" indent="0">
              <a:buNone/>
            </a:pPr>
            <a:r>
              <a:rPr lang="en-US" dirty="0"/>
              <a:t>            (Hanging e z)</a:t>
            </a:r>
          </a:p>
          <a:p>
            <a:pPr marL="0" indent="0">
              <a:buNone/>
            </a:pPr>
            <a:endParaRPr lang="en-US" dirty="0"/>
          </a:p>
          <a:p>
            <a:pPr marL="0" indent="0">
              <a:buNone/>
            </a:pPr>
            <a:r>
              <a:rPr lang="en-US" dirty="0"/>
              <a:t>           (Reverse B)</a:t>
            </a:r>
          </a:p>
          <a:p>
            <a:pPr marL="0" indent="0">
              <a:buNone/>
            </a:pPr>
            <a:endParaRPr lang="en-US" dirty="0"/>
          </a:p>
          <a:p>
            <a:pPr marL="0" indent="0">
              <a:buNone/>
            </a:pPr>
            <a:r>
              <a:rPr lang="en-US" dirty="0"/>
              <a:t>             (Flying U)</a:t>
            </a:r>
          </a:p>
          <a:p>
            <a:pPr marL="0" indent="0">
              <a:buNone/>
            </a:pPr>
            <a:endParaRPr lang="en-US" dirty="0"/>
          </a:p>
          <a:p>
            <a:pPr marL="0" indent="0">
              <a:buNone/>
            </a:pPr>
            <a:r>
              <a:rPr lang="en-US" dirty="0"/>
              <a:t>               (Open A)</a:t>
            </a:r>
          </a:p>
          <a:p>
            <a:pPr marL="0" indent="0">
              <a:buNone/>
            </a:pPr>
            <a:endParaRPr lang="en-US" dirty="0"/>
          </a:p>
          <a:p>
            <a:pPr marL="0" indent="0">
              <a:buNone/>
            </a:pPr>
            <a:r>
              <a:rPr lang="en-US" dirty="0"/>
              <a:t>             (Picture)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785" y="335280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347" y="238772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785" y="145391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578" y="4267200"/>
            <a:ext cx="4191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578" y="5257800"/>
            <a:ext cx="4191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453910"/>
            <a:ext cx="5715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238772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5400" y="335280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1741" y="4143914"/>
            <a:ext cx="6477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9841" y="5181600"/>
            <a:ext cx="5715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07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5822185" cy="45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793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BRAND LOCATION</a:t>
            </a:r>
          </a:p>
        </p:txBody>
      </p:sp>
      <p:sp>
        <p:nvSpPr>
          <p:cNvPr id="3" name="Content Placeholder 2"/>
          <p:cNvSpPr>
            <a:spLocks noGrp="1"/>
          </p:cNvSpPr>
          <p:nvPr>
            <p:ph sz="quarter" idx="1"/>
          </p:nvPr>
        </p:nvSpPr>
        <p:spPr/>
        <p:txBody>
          <a:bodyPr numCol="3">
            <a:normAutofit/>
          </a:bodyPr>
          <a:lstStyle/>
          <a:p>
            <a:pPr marL="0" indent="0">
              <a:buNone/>
            </a:pPr>
            <a:r>
              <a:rPr lang="en-US" sz="3200" dirty="0"/>
              <a:t>Right Hip</a:t>
            </a:r>
          </a:p>
          <a:p>
            <a:pPr marL="0" indent="0">
              <a:buNone/>
            </a:pPr>
            <a:r>
              <a:rPr lang="en-US" sz="3200" dirty="0"/>
              <a:t>Right Ribs</a:t>
            </a:r>
          </a:p>
          <a:p>
            <a:pPr marL="0" indent="0">
              <a:buNone/>
            </a:pPr>
            <a:r>
              <a:rPr lang="en-US" sz="3200" dirty="0"/>
              <a:t>Right Shoulder</a:t>
            </a:r>
          </a:p>
          <a:p>
            <a:pPr marL="0" indent="0">
              <a:buNone/>
            </a:pPr>
            <a:r>
              <a:rPr lang="en-US" sz="3200" dirty="0"/>
              <a:t>Right Neck</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Left Hip</a:t>
            </a:r>
          </a:p>
          <a:p>
            <a:pPr marL="0" indent="0">
              <a:buNone/>
            </a:pPr>
            <a:r>
              <a:rPr lang="en-US" sz="3200" dirty="0"/>
              <a:t>Left Rib</a:t>
            </a:r>
          </a:p>
          <a:p>
            <a:pPr marL="0" indent="0">
              <a:buNone/>
            </a:pPr>
            <a:r>
              <a:rPr lang="en-US" sz="3200" dirty="0"/>
              <a:t>Left Shoulder</a:t>
            </a:r>
          </a:p>
          <a:p>
            <a:pPr marL="0" indent="0">
              <a:buNone/>
            </a:pPr>
            <a:r>
              <a:rPr lang="en-US" sz="3200" dirty="0"/>
              <a:t>Left Neck</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Lip</a:t>
            </a:r>
          </a:p>
          <a:p>
            <a:pPr marL="0" indent="0">
              <a:buNone/>
            </a:pPr>
            <a:r>
              <a:rPr lang="en-US" sz="3200" dirty="0"/>
              <a:t>Face</a:t>
            </a:r>
          </a:p>
          <a:p>
            <a:pPr marL="0" indent="0">
              <a:buNone/>
            </a:pPr>
            <a:r>
              <a:rPr lang="en-US" sz="3200" dirty="0"/>
              <a:t>Rump</a:t>
            </a:r>
          </a:p>
          <a:p>
            <a:pPr marL="0" indent="0">
              <a:buNone/>
            </a:pPr>
            <a:r>
              <a:rPr lang="en-US" sz="3200" dirty="0"/>
              <a:t>Withers</a:t>
            </a:r>
          </a:p>
          <a:p>
            <a:pPr marL="0" indent="0">
              <a:buNone/>
            </a:pPr>
            <a:r>
              <a:rPr lang="en-US" sz="3200" dirty="0"/>
              <a:t>Center Back</a:t>
            </a:r>
          </a:p>
        </p:txBody>
      </p:sp>
    </p:spTree>
    <p:extLst>
      <p:ext uri="{BB962C8B-B14F-4D97-AF65-F5344CB8AC3E}">
        <p14:creationId xmlns:p14="http://schemas.microsoft.com/office/powerpoint/2010/main" val="2070692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rPr>
              <a:t>R58-11-5. Slaughter </a:t>
            </a:r>
            <a:br>
              <a:rPr lang="en-US" b="1" dirty="0">
                <a:solidFill>
                  <a:schemeClr val="tx1"/>
                </a:solidFill>
              </a:rPr>
            </a:br>
            <a:r>
              <a:rPr lang="en-US" b="1" dirty="0">
                <a:solidFill>
                  <a:schemeClr val="tx1"/>
                </a:solidFill>
              </a:rPr>
              <a:t>Procedures of Livestock</a:t>
            </a:r>
          </a:p>
        </p:txBody>
      </p:sp>
      <p:sp>
        <p:nvSpPr>
          <p:cNvPr id="3" name="Content Placeholder 2"/>
          <p:cNvSpPr>
            <a:spLocks noGrp="1"/>
          </p:cNvSpPr>
          <p:nvPr>
            <p:ph sz="quarter" idx="1"/>
          </p:nvPr>
        </p:nvSpPr>
        <p:spPr/>
        <p:txBody>
          <a:bodyPr/>
          <a:lstStyle/>
          <a:p>
            <a:pPr marL="0" indent="0">
              <a:buNone/>
            </a:pPr>
            <a:r>
              <a:rPr lang="en-US" b="1" dirty="0"/>
              <a:t>(1) Slaughter Area</a:t>
            </a:r>
          </a:p>
          <a:p>
            <a:endParaRPr lang="en-US" b="1" dirty="0"/>
          </a:p>
          <a:p>
            <a:pPr marL="0" indent="0">
              <a:buNone/>
            </a:pPr>
            <a:r>
              <a:rPr lang="en-US" b="1" dirty="0"/>
              <a:t>(a) Slaughtering shall not take place under adverse conditions (such as blowing dirt, dust or in mud).</a:t>
            </a:r>
          </a:p>
          <a:p>
            <a:endParaRPr lang="en-US" b="1" dirty="0"/>
          </a:p>
          <a:p>
            <a:pPr marL="0" indent="0">
              <a:buNone/>
            </a:pPr>
            <a:r>
              <a:rPr lang="en-US" b="1" dirty="0"/>
              <a:t>(b) If a slaughter area is used for repeated kills, the area should be maintained to prevent blood from collecting, running off on to adjacent property, or contaminating water sources.</a:t>
            </a:r>
          </a:p>
          <a:p>
            <a:endParaRPr lang="en-US" dirty="0"/>
          </a:p>
        </p:txBody>
      </p:sp>
    </p:spTree>
    <p:extLst>
      <p:ext uri="{BB962C8B-B14F-4D97-AF65-F5344CB8AC3E}">
        <p14:creationId xmlns:p14="http://schemas.microsoft.com/office/powerpoint/2010/main" val="3806703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248400"/>
          </a:xfrm>
        </p:spPr>
        <p:txBody>
          <a:bodyPr>
            <a:normAutofit lnSpcReduction="10000"/>
          </a:bodyPr>
          <a:lstStyle/>
          <a:p>
            <a:pPr marL="0" indent="0">
              <a:buNone/>
            </a:pPr>
            <a:r>
              <a:rPr lang="en-US" b="1" dirty="0">
                <a:solidFill>
                  <a:schemeClr val="tx1"/>
                </a:solidFill>
              </a:rPr>
              <a:t>(c) Hides, viscera, blood, pounch material, and all tissues must be removed and disposed at a rendering facility, landfill, composting or by burial as allowed by law.</a:t>
            </a:r>
          </a:p>
          <a:p>
            <a:pPr marL="0" indent="0">
              <a:buNone/>
            </a:pPr>
            <a:endParaRPr lang="en-US" dirty="0"/>
          </a:p>
          <a:p>
            <a:pPr marL="0" indent="0">
              <a:buNone/>
            </a:pPr>
            <a:r>
              <a:rPr lang="en-US" b="1" dirty="0">
                <a:solidFill>
                  <a:schemeClr val="tx1"/>
                </a:solidFill>
              </a:rPr>
              <a:t>(2) Humane Slaughter - Animals shall be rendered insensible to pain by a single blow, or gun shot or electrical shock or other means that is instantaneous and effective before being shackled, hoisted, thrown, cast or cut.</a:t>
            </a:r>
          </a:p>
          <a:p>
            <a:endParaRPr lang="en-US" b="1" dirty="0">
              <a:solidFill>
                <a:schemeClr val="tx1"/>
              </a:solidFill>
            </a:endParaRPr>
          </a:p>
          <a:p>
            <a:pPr marL="0" indent="0">
              <a:buNone/>
            </a:pPr>
            <a:r>
              <a:rPr lang="en-US" b="1" dirty="0">
                <a:solidFill>
                  <a:schemeClr val="tx1"/>
                </a:solidFill>
              </a:rPr>
              <a:t>(3) Hoisting and Bleeding - Animals shall be hoisted and bled as soon after stunning as possible to utilize post-stunning heart action and to obtain complete bleeding. Carcasses shall be moved away from the bleeding area for skinning and butchering.</a:t>
            </a:r>
          </a:p>
        </p:txBody>
      </p:sp>
    </p:spTree>
    <p:extLst>
      <p:ext uri="{BB962C8B-B14F-4D97-AF65-F5344CB8AC3E}">
        <p14:creationId xmlns:p14="http://schemas.microsoft.com/office/powerpoint/2010/main" val="426907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6000"/>
          </a:xfrm>
        </p:spPr>
        <p:txBody>
          <a:bodyPr>
            <a:normAutofit/>
          </a:bodyPr>
          <a:lstStyle/>
          <a:p>
            <a:pPr marL="0" indent="0">
              <a:buNone/>
            </a:pPr>
            <a:r>
              <a:rPr lang="en-US" b="1" dirty="0">
                <a:solidFill>
                  <a:schemeClr val="tx1"/>
                </a:solidFill>
              </a:rPr>
              <a:t>(4) Skinning - Carcass and head skin must be handled without neck tissue contamination. This may be done by leaving the ears on the hide and tying the head skin. Feet must be removed before carcass is otherwise cut. Except for skinning and starting skinning procedures, skin should be cut from inside outward to prevent carcass contamination with cut hair. Hair side of hide should be carefully rolled or reflected away from carcass during skinning. When carcass is moved from skinning bed, caution should be taken to prevent exposed parts from coming in contact with adulterating surfaces.</a:t>
            </a:r>
          </a:p>
          <a:p>
            <a:endParaRPr lang="en-US" dirty="0"/>
          </a:p>
        </p:txBody>
      </p:sp>
    </p:spTree>
    <p:extLst>
      <p:ext uri="{BB962C8B-B14F-4D97-AF65-F5344CB8AC3E}">
        <p14:creationId xmlns:p14="http://schemas.microsoft.com/office/powerpoint/2010/main" val="3386821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248400"/>
          </a:xfrm>
        </p:spPr>
        <p:txBody>
          <a:bodyPr>
            <a:normAutofit/>
          </a:bodyPr>
          <a:lstStyle/>
          <a:p>
            <a:pPr marL="0" indent="0">
              <a:buNone/>
            </a:pPr>
            <a:r>
              <a:rPr lang="en-US" b="1" dirty="0">
                <a:solidFill>
                  <a:schemeClr val="tx1"/>
                </a:solidFill>
              </a:rPr>
              <a:t>(5) Evisceration - Before evisceration, rectum shall be tied to include bladder neck and to prevent urine and fecal leakage. Care should also be taken while opening abdominal cavities to prevent carcass and/or viscera contamination.</a:t>
            </a:r>
          </a:p>
          <a:p>
            <a:pPr marL="0" indent="0">
              <a:buNone/>
            </a:pPr>
            <a:endParaRPr lang="en-US" b="1" dirty="0">
              <a:solidFill>
                <a:schemeClr val="tx1"/>
              </a:solidFill>
            </a:endParaRPr>
          </a:p>
          <a:p>
            <a:pPr marL="0" indent="0">
              <a:buNone/>
            </a:pPr>
            <a:r>
              <a:rPr lang="en-US" b="1" dirty="0">
                <a:solidFill>
                  <a:schemeClr val="tx1"/>
                </a:solidFill>
              </a:rPr>
              <a:t>(6) Carcass washing - Hair, dirt and other accidental contamination should be trimmed prior to washing. Washing should proceed from the carcass top downward to move away any possible contaminants from clean areas.</a:t>
            </a:r>
          </a:p>
          <a:p>
            <a:endParaRPr lang="en-US" dirty="0"/>
          </a:p>
        </p:txBody>
      </p:sp>
    </p:spTree>
    <p:extLst>
      <p:ext uri="{BB962C8B-B14F-4D97-AF65-F5344CB8AC3E}">
        <p14:creationId xmlns:p14="http://schemas.microsoft.com/office/powerpoint/2010/main" val="2999701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effectLst/>
              </a:rPr>
              <a:t>R58-11-6. Identification and Records</a:t>
            </a:r>
            <a:endParaRPr lang="en-US" dirty="0">
              <a:solidFill>
                <a:schemeClr val="tx1"/>
              </a:solidFill>
            </a:endParaRPr>
          </a:p>
        </p:txBody>
      </p:sp>
      <p:sp>
        <p:nvSpPr>
          <p:cNvPr id="3" name="Content Placeholder 2"/>
          <p:cNvSpPr>
            <a:spLocks noGrp="1"/>
          </p:cNvSpPr>
          <p:nvPr>
            <p:ph sz="quarter" idx="1"/>
          </p:nvPr>
        </p:nvSpPr>
        <p:spPr>
          <a:xfrm>
            <a:off x="457200" y="1371600"/>
            <a:ext cx="8229600" cy="5029200"/>
          </a:xfrm>
        </p:spPr>
        <p:txBody>
          <a:bodyPr>
            <a:normAutofit fontScale="92500"/>
          </a:bodyPr>
          <a:lstStyle/>
          <a:p>
            <a:pPr marL="0" indent="0">
              <a:buNone/>
            </a:pPr>
            <a:r>
              <a:rPr lang="en-US" b="1" dirty="0">
                <a:solidFill>
                  <a:schemeClr val="tx1"/>
                </a:solidFill>
              </a:rPr>
              <a:t>(1) Livestock Identification - Pursuant to requirements of Section 4-24-13, it shall be unlawful for any license holder to slaughter livestock which do not have a Brand Inspection Certificate or Farm Custom Slaughter Tag filled out at time of slaughter.</a:t>
            </a:r>
          </a:p>
          <a:p>
            <a:pPr marL="0" indent="0">
              <a:buNone/>
            </a:pPr>
            <a:endParaRPr lang="en-US" b="1" dirty="0">
              <a:solidFill>
                <a:schemeClr val="tx1"/>
              </a:solidFill>
            </a:endParaRPr>
          </a:p>
          <a:p>
            <a:pPr marL="0" indent="0">
              <a:buNone/>
            </a:pPr>
            <a:r>
              <a:rPr lang="en-US" b="1" dirty="0">
                <a:solidFill>
                  <a:schemeClr val="tx1"/>
                </a:solidFill>
              </a:rPr>
              <a:t>(a) Animal owners must have a Brand Inspection Certificate for livestock intended to be farm custom slaughtered, issued by a Department Brand Inspector prior to slaughter, paying the legal brand inspection fee and beef promotion fee. This will be accomplished by the animal owner contacting a Department Brand Inspector and obtaining a Brand Inspection Certificate (Custom Slaughter-Release Permit).</a:t>
            </a:r>
          </a:p>
        </p:txBody>
      </p:sp>
    </p:spTree>
    <p:extLst>
      <p:ext uri="{BB962C8B-B14F-4D97-AF65-F5344CB8AC3E}">
        <p14:creationId xmlns:p14="http://schemas.microsoft.com/office/powerpoint/2010/main" val="2602745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248400"/>
          </a:xfrm>
        </p:spPr>
        <p:txBody>
          <a:bodyPr>
            <a:normAutofit/>
          </a:bodyPr>
          <a:lstStyle/>
          <a:p>
            <a:pPr marL="0" indent="0">
              <a:buNone/>
            </a:pPr>
            <a:r>
              <a:rPr lang="en-US" b="1" dirty="0">
                <a:solidFill>
                  <a:schemeClr val="tx1"/>
                </a:solidFill>
              </a:rPr>
              <a:t>(2) Records.</a:t>
            </a:r>
          </a:p>
          <a:p>
            <a:pPr marL="0" indent="0">
              <a:buNone/>
            </a:pPr>
            <a:endParaRPr lang="en-US" b="1" dirty="0">
              <a:solidFill>
                <a:schemeClr val="tx1"/>
              </a:solidFill>
            </a:endParaRPr>
          </a:p>
          <a:p>
            <a:pPr marL="0" indent="0">
              <a:buNone/>
            </a:pPr>
            <a:r>
              <a:rPr lang="en-US" b="1" dirty="0">
                <a:solidFill>
                  <a:schemeClr val="tx1"/>
                </a:solidFill>
              </a:rPr>
              <a:t>(a) The Custom Slaughter-Release Permit or Farm Custom Slaughter Tag will record the following information:</a:t>
            </a:r>
          </a:p>
          <a:p>
            <a:pPr marL="0" indent="0">
              <a:buNone/>
            </a:pPr>
            <a:endParaRPr lang="en-US" b="1" dirty="0">
              <a:solidFill>
                <a:schemeClr val="tx1"/>
              </a:solidFill>
            </a:endParaRPr>
          </a:p>
          <a:p>
            <a:pPr marL="0" indent="0">
              <a:buNone/>
            </a:pPr>
            <a:r>
              <a:rPr lang="en-US" b="1" dirty="0">
                <a:solidFill>
                  <a:schemeClr val="tx1"/>
                </a:solidFill>
              </a:rPr>
              <a:t>(i) An affidavit with a statement that shall read "I hereby certify ownership of this animal to be slaughtered by (name). I fully understand that having my animal farm custom slaughtered means my animal will not receive meat inspection and is for my use, the use of my immediate family, non-paying guests, or full-time employees. The carcass will be stamped "NOT FOR SALE" and will not be sold." This statement must be signed by the owner or designee.</a:t>
            </a:r>
          </a:p>
          <a:p>
            <a:pPr marL="0" indent="0">
              <a:buNone/>
            </a:pPr>
            <a:endParaRPr lang="en-US" dirty="0"/>
          </a:p>
        </p:txBody>
      </p:sp>
    </p:spTree>
    <p:extLst>
      <p:ext uri="{BB962C8B-B14F-4D97-AF65-F5344CB8AC3E}">
        <p14:creationId xmlns:p14="http://schemas.microsoft.com/office/powerpoint/2010/main" val="2018614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effectLst/>
              </a:rPr>
              <a:t>R58-11-6. Identification and Records</a:t>
            </a:r>
            <a:endParaRPr lang="en-US" dirty="0">
              <a:solidFill>
                <a:schemeClr val="tx1"/>
              </a:solidFill>
            </a:endParaRPr>
          </a:p>
        </p:txBody>
      </p:sp>
      <p:sp>
        <p:nvSpPr>
          <p:cNvPr id="3" name="Content Placeholder 2"/>
          <p:cNvSpPr>
            <a:spLocks noGrp="1"/>
          </p:cNvSpPr>
          <p:nvPr>
            <p:ph sz="quarter" idx="1"/>
          </p:nvPr>
        </p:nvSpPr>
        <p:spPr>
          <a:xfrm>
            <a:off x="457200" y="1295400"/>
            <a:ext cx="8229600" cy="5105400"/>
          </a:xfrm>
        </p:spPr>
        <p:txBody>
          <a:bodyPr>
            <a:normAutofit/>
          </a:bodyPr>
          <a:lstStyle/>
          <a:p>
            <a:pPr marL="0" indent="0">
              <a:buNone/>
            </a:pPr>
            <a:r>
              <a:rPr lang="en-US" b="1" dirty="0">
                <a:solidFill>
                  <a:schemeClr val="tx1"/>
                </a:solidFill>
              </a:rPr>
              <a:t>(ii) In addition to this affidavit, the following information will be recorded:</a:t>
            </a:r>
          </a:p>
          <a:p>
            <a:pPr marL="0" indent="0">
              <a:buNone/>
            </a:pPr>
            <a:endParaRPr lang="en-US" b="1" dirty="0">
              <a:solidFill>
                <a:schemeClr val="tx1"/>
              </a:solidFill>
            </a:endParaRPr>
          </a:p>
          <a:p>
            <a:pPr marL="0" indent="0">
              <a:buNone/>
            </a:pPr>
            <a:r>
              <a:rPr lang="en-US" b="1" dirty="0">
                <a:solidFill>
                  <a:schemeClr val="tx1"/>
                </a:solidFill>
              </a:rPr>
              <a:t>(A) date;</a:t>
            </a:r>
          </a:p>
          <a:p>
            <a:pPr marL="0" indent="0">
              <a:buNone/>
            </a:pPr>
            <a:r>
              <a:rPr lang="en-US" b="1" dirty="0">
                <a:solidFill>
                  <a:schemeClr val="tx1"/>
                </a:solidFill>
              </a:rPr>
              <a:t>(B) owner's name, address and telephone number;</a:t>
            </a:r>
          </a:p>
          <a:p>
            <a:pPr marL="0" indent="0">
              <a:buNone/>
            </a:pPr>
            <a:r>
              <a:rPr lang="en-US" b="1" dirty="0">
                <a:solidFill>
                  <a:schemeClr val="tx1"/>
                </a:solidFill>
              </a:rPr>
              <a:t>(C) animal description including brands and marks;</a:t>
            </a:r>
          </a:p>
          <a:p>
            <a:pPr marL="0" indent="0">
              <a:buNone/>
            </a:pPr>
            <a:r>
              <a:rPr lang="en-US" b="1" dirty="0">
                <a:solidFill>
                  <a:schemeClr val="tx1"/>
                </a:solidFill>
              </a:rPr>
              <a:t>(D) Farm Custom Slaughter tag number.</a:t>
            </a:r>
          </a:p>
          <a:p>
            <a:pPr marL="0" indent="0">
              <a:buNone/>
            </a:pPr>
            <a:r>
              <a:rPr lang="en-US" b="1" dirty="0">
                <a:solidFill>
                  <a:schemeClr val="tx1"/>
                </a:solidFill>
              </a:rPr>
              <a:t>(b) The Farm Custom Slaughter tag must record the following information:</a:t>
            </a:r>
          </a:p>
          <a:p>
            <a:endParaRPr lang="en-US" dirty="0"/>
          </a:p>
        </p:txBody>
      </p:sp>
    </p:spTree>
    <p:extLst>
      <p:ext uri="{BB962C8B-B14F-4D97-AF65-F5344CB8AC3E}">
        <p14:creationId xmlns:p14="http://schemas.microsoft.com/office/powerpoint/2010/main" val="331645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172200"/>
          </a:xfrm>
        </p:spPr>
        <p:txBody>
          <a:bodyPr>
            <a:normAutofit/>
          </a:bodyPr>
          <a:lstStyle/>
          <a:p>
            <a:pPr marL="0" indent="0">
              <a:buNone/>
            </a:pPr>
            <a:r>
              <a:rPr lang="en-US" b="1" dirty="0">
                <a:solidFill>
                  <a:schemeClr val="tx1"/>
                </a:solidFill>
              </a:rPr>
              <a:t>(i) date;</a:t>
            </a:r>
          </a:p>
          <a:p>
            <a:pPr marL="0" indent="0">
              <a:buNone/>
            </a:pPr>
            <a:endParaRPr lang="en-US" b="1" dirty="0">
              <a:solidFill>
                <a:schemeClr val="tx1"/>
              </a:solidFill>
            </a:endParaRPr>
          </a:p>
          <a:p>
            <a:pPr marL="0" indent="0">
              <a:buNone/>
            </a:pPr>
            <a:r>
              <a:rPr lang="en-US" b="1" dirty="0">
                <a:solidFill>
                  <a:schemeClr val="tx1"/>
                </a:solidFill>
              </a:rPr>
              <a:t>(ii) owner's name, address and telephone number;</a:t>
            </a:r>
          </a:p>
          <a:p>
            <a:pPr marL="0" indent="0">
              <a:buNone/>
            </a:pPr>
            <a:endParaRPr lang="en-US" b="1" dirty="0">
              <a:solidFill>
                <a:schemeClr val="tx1"/>
              </a:solidFill>
            </a:endParaRPr>
          </a:p>
          <a:p>
            <a:pPr marL="0" indent="0">
              <a:buNone/>
            </a:pPr>
            <a:r>
              <a:rPr lang="en-US" b="1" dirty="0">
                <a:solidFill>
                  <a:schemeClr val="tx1"/>
                </a:solidFill>
              </a:rPr>
              <a:t>(iii) location of slaughter;</a:t>
            </a:r>
          </a:p>
          <a:p>
            <a:pPr marL="0" indent="0">
              <a:buNone/>
            </a:pPr>
            <a:endParaRPr lang="en-US" b="1" dirty="0">
              <a:solidFill>
                <a:schemeClr val="tx1"/>
              </a:solidFill>
            </a:endParaRPr>
          </a:p>
          <a:p>
            <a:pPr marL="0" indent="0">
              <a:buNone/>
            </a:pPr>
            <a:r>
              <a:rPr lang="en-US" b="1" dirty="0">
                <a:solidFill>
                  <a:schemeClr val="tx1"/>
                </a:solidFill>
              </a:rPr>
              <a:t>(iv) name of licensee;</a:t>
            </a:r>
          </a:p>
          <a:p>
            <a:pPr marL="0" indent="0">
              <a:buNone/>
            </a:pPr>
            <a:endParaRPr lang="en-US" b="1" dirty="0">
              <a:solidFill>
                <a:schemeClr val="tx1"/>
              </a:solidFill>
            </a:endParaRPr>
          </a:p>
          <a:p>
            <a:pPr marL="0" indent="0">
              <a:buNone/>
            </a:pPr>
            <a:r>
              <a:rPr lang="en-US" b="1" dirty="0">
                <a:solidFill>
                  <a:schemeClr val="tx1"/>
                </a:solidFill>
              </a:rPr>
              <a:t>(v) licensee permit number; and</a:t>
            </a:r>
          </a:p>
          <a:p>
            <a:pPr marL="0" indent="0">
              <a:buNone/>
            </a:pPr>
            <a:endParaRPr lang="en-US" b="1" dirty="0">
              <a:solidFill>
                <a:schemeClr val="tx1"/>
              </a:solidFill>
            </a:endParaRPr>
          </a:p>
          <a:p>
            <a:pPr marL="0" indent="0">
              <a:buNone/>
            </a:pPr>
            <a:r>
              <a:rPr lang="en-US" b="1" dirty="0">
                <a:solidFill>
                  <a:schemeClr val="tx1"/>
                </a:solidFill>
              </a:rPr>
              <a:t>(vi) carcass destination.</a:t>
            </a:r>
          </a:p>
          <a:p>
            <a:pPr marL="0" indent="0">
              <a:buNone/>
            </a:pPr>
            <a:endParaRPr lang="en-US" b="1" dirty="0">
              <a:solidFill>
                <a:schemeClr val="tx1"/>
              </a:solidFill>
            </a:endParaRPr>
          </a:p>
          <a:p>
            <a:pPr marL="0" indent="0">
              <a:buNone/>
            </a:pPr>
            <a:r>
              <a:rPr lang="en-US" b="1" dirty="0">
                <a:solidFill>
                  <a:schemeClr val="tx1"/>
                </a:solidFill>
              </a:rPr>
              <a:t>(c) Prior to slaughter the licensee shall:</a:t>
            </a:r>
          </a:p>
          <a:p>
            <a:pPr marL="0" indent="0">
              <a:buNone/>
            </a:pPr>
            <a:endParaRPr lang="en-US" b="1" dirty="0">
              <a:solidFill>
                <a:schemeClr val="tx1"/>
              </a:solidFill>
            </a:endParaRPr>
          </a:p>
          <a:p>
            <a:endParaRPr lang="en-US" dirty="0"/>
          </a:p>
        </p:txBody>
      </p:sp>
    </p:spTree>
    <p:extLst>
      <p:ext uri="{BB962C8B-B14F-4D97-AF65-F5344CB8AC3E}">
        <p14:creationId xmlns:p14="http://schemas.microsoft.com/office/powerpoint/2010/main" val="1625626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81000" y="685800"/>
            <a:ext cx="8229600" cy="5897563"/>
          </a:xfrm>
        </p:spPr>
        <p:txBody>
          <a:bodyPr>
            <a:normAutofit/>
          </a:bodyPr>
          <a:lstStyle/>
          <a:p>
            <a:pPr marL="0" indent="0">
              <a:buNone/>
            </a:pPr>
            <a:r>
              <a:rPr lang="en-US" sz="2800" b="1" dirty="0">
                <a:solidFill>
                  <a:schemeClr val="tx1"/>
                </a:solidFill>
              </a:rPr>
              <a:t>(i) Prepare the Farm Custom Slaughter tag with complete and accurate information;</a:t>
            </a:r>
          </a:p>
          <a:p>
            <a:pPr marL="0" indent="0">
              <a:buNone/>
            </a:pPr>
            <a:endParaRPr lang="en-US" sz="2800" b="1" dirty="0">
              <a:solidFill>
                <a:schemeClr val="tx1"/>
              </a:solidFill>
            </a:endParaRPr>
          </a:p>
          <a:p>
            <a:pPr marL="0" indent="0">
              <a:buNone/>
            </a:pPr>
            <a:r>
              <a:rPr lang="en-US" sz="2800" b="1" dirty="0">
                <a:solidFill>
                  <a:schemeClr val="tx1"/>
                </a:solidFill>
              </a:rPr>
              <a:t>(A) One tag shall stay in the license holder's file for at least one year.</a:t>
            </a:r>
          </a:p>
          <a:p>
            <a:pPr marL="457200" indent="-457200">
              <a:buAutoNum type="alphaUcParenBoth"/>
            </a:pPr>
            <a:endParaRPr lang="en-US" sz="2800" b="1" dirty="0">
              <a:solidFill>
                <a:schemeClr val="tx1"/>
              </a:solidFill>
            </a:endParaRPr>
          </a:p>
          <a:p>
            <a:pPr marL="0" indent="0">
              <a:buNone/>
            </a:pPr>
            <a:r>
              <a:rPr lang="en-US" sz="2800" b="1" dirty="0">
                <a:solidFill>
                  <a:schemeClr val="tx1"/>
                </a:solidFill>
              </a:rPr>
              <a:t>(B) One tag plus a copy of the Farm Custom Slaughter-Release Permit shall be sent into the Department by the 10th of each month for the preceding month's slaughter by the licensee.</a:t>
            </a:r>
          </a:p>
          <a:p>
            <a:pPr marL="0" indent="0">
              <a:buNone/>
            </a:pPr>
            <a:endParaRPr lang="en-US" sz="2800" b="1" dirty="0">
              <a:solidFill>
                <a:schemeClr val="tx1"/>
              </a:solidFill>
            </a:endParaRPr>
          </a:p>
        </p:txBody>
      </p:sp>
    </p:spTree>
    <p:extLst>
      <p:ext uri="{BB962C8B-B14F-4D97-AF65-F5344CB8AC3E}">
        <p14:creationId xmlns:p14="http://schemas.microsoft.com/office/powerpoint/2010/main" val="377756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rPr>
              <a:t>Utah Livestock Brand and Anti-Theft Act</a:t>
            </a:r>
          </a:p>
        </p:txBody>
      </p:sp>
      <p:sp>
        <p:nvSpPr>
          <p:cNvPr id="3" name="Content Placeholder 2"/>
          <p:cNvSpPr>
            <a:spLocks noGrp="1"/>
          </p:cNvSpPr>
          <p:nvPr>
            <p:ph sz="quarter" idx="1"/>
          </p:nvPr>
        </p:nvSpPr>
        <p:spPr>
          <a:xfrm>
            <a:off x="914400" y="1447800"/>
            <a:ext cx="7772400" cy="4953000"/>
          </a:xfrm>
        </p:spPr>
        <p:txBody>
          <a:bodyPr>
            <a:normAutofit/>
          </a:bodyPr>
          <a:lstStyle/>
          <a:p>
            <a:pPr marL="0" indent="0">
              <a:buNone/>
            </a:pPr>
            <a:r>
              <a:rPr lang="en-US" sz="3200" dirty="0"/>
              <a:t>4-24-304 Brand inspection required before slaughter Exceptions.</a:t>
            </a:r>
          </a:p>
          <a:p>
            <a:pPr marL="0" indent="0">
              <a:buNone/>
            </a:pPr>
            <a:r>
              <a:rPr lang="en-US" sz="3200" dirty="0"/>
              <a:t>(1) Except as provided in Subsection (2), a brand inspection is required before any cattle, calves, horses, domesticated elk, or mules are slaughtered.</a:t>
            </a:r>
          </a:p>
          <a:p>
            <a:pPr marL="0" indent="0">
              <a:buNone/>
            </a:pPr>
            <a:r>
              <a:rPr lang="en-US" sz="3200" dirty="0"/>
              <a:t>(2) A person may slaughter cattle, calves, horses, or mules for </a:t>
            </a:r>
            <a:r>
              <a:rPr lang="en-US" sz="3200" b="1" u="sng" dirty="0"/>
              <a:t>that person’s own use </a:t>
            </a:r>
            <a:r>
              <a:rPr lang="en-US" sz="3200" dirty="0"/>
              <a:t>without a brand inspection if the requirements of Section 4-32-106 are met.</a:t>
            </a:r>
          </a:p>
          <a:p>
            <a:pPr marL="0" indent="0">
              <a:buNone/>
            </a:pPr>
            <a:endParaRPr lang="en-US" dirty="0"/>
          </a:p>
        </p:txBody>
      </p:sp>
    </p:spTree>
    <p:extLst>
      <p:ext uri="{BB962C8B-B14F-4D97-AF65-F5344CB8AC3E}">
        <p14:creationId xmlns:p14="http://schemas.microsoft.com/office/powerpoint/2010/main" val="805760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457200" y="381000"/>
            <a:ext cx="8229600" cy="6248400"/>
          </a:xfrm>
        </p:spPr>
        <p:txBody>
          <a:bodyPr>
            <a:normAutofit/>
          </a:bodyPr>
          <a:lstStyle/>
          <a:p>
            <a:pPr marL="0" indent="0">
              <a:buNone/>
            </a:pPr>
            <a:r>
              <a:rPr lang="en-US" sz="2800" b="1" dirty="0">
                <a:solidFill>
                  <a:schemeClr val="tx1"/>
                </a:solidFill>
              </a:rPr>
              <a:t>(C) After slaughter, all carcasses must be stamped "NOT FOR SALE" on each quarter with letters at least 3/8" in height; further, a Farm Custom Slaughter "NOT FOR SALE" tag must be affixed to each quarter of beef and each half of pork and sheep.</a:t>
            </a:r>
          </a:p>
          <a:p>
            <a:pPr marL="0" indent="0">
              <a:buNone/>
            </a:pPr>
            <a:endParaRPr lang="en-US" sz="2800" b="1" dirty="0">
              <a:solidFill>
                <a:schemeClr val="tx1"/>
              </a:solidFill>
            </a:endParaRPr>
          </a:p>
          <a:p>
            <a:pPr marL="0" indent="0">
              <a:buNone/>
            </a:pPr>
            <a:r>
              <a:rPr lang="en-US" sz="2800" b="1" dirty="0">
                <a:solidFill>
                  <a:schemeClr val="tx1"/>
                </a:solidFill>
              </a:rPr>
              <a:t>(D) Hide Purchase - Licensee receiving hides for slaughtering services must obtain a copy of the Custom Slaughter-Release Permit to record transfer of ownership as required by Section 4-24-18.</a:t>
            </a:r>
          </a:p>
          <a:p>
            <a:pPr marL="0" indent="0">
              <a:buNone/>
            </a:pPr>
            <a:endParaRPr lang="en-US" b="1" dirty="0">
              <a:solidFill>
                <a:schemeClr val="tx1"/>
              </a:solidFill>
            </a:endParaRPr>
          </a:p>
        </p:txBody>
      </p:sp>
    </p:spTree>
    <p:extLst>
      <p:ext uri="{BB962C8B-B14F-4D97-AF65-F5344CB8AC3E}">
        <p14:creationId xmlns:p14="http://schemas.microsoft.com/office/powerpoint/2010/main" val="1474797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rPr>
              <a:t>R58-11-9. Enforcement Procedures</a:t>
            </a:r>
          </a:p>
        </p:txBody>
      </p:sp>
      <p:sp>
        <p:nvSpPr>
          <p:cNvPr id="3" name="Content Placeholder 2"/>
          <p:cNvSpPr>
            <a:spLocks noGrp="1"/>
          </p:cNvSpPr>
          <p:nvPr>
            <p:ph sz="quarter" idx="1"/>
          </p:nvPr>
        </p:nvSpPr>
        <p:spPr/>
        <p:txBody>
          <a:bodyPr>
            <a:normAutofit fontScale="92500"/>
          </a:bodyPr>
          <a:lstStyle/>
          <a:p>
            <a:pPr marL="0" indent="0">
              <a:buNone/>
            </a:pPr>
            <a:r>
              <a:rPr lang="en-US" b="1" dirty="0"/>
              <a:t>(1) Livestock and Poultry Slaughtering License:</a:t>
            </a:r>
          </a:p>
          <a:p>
            <a:pPr marL="0" indent="0">
              <a:buNone/>
            </a:pPr>
            <a:endParaRPr lang="en-US" b="1" dirty="0">
              <a:solidFill>
                <a:schemeClr val="tx1"/>
              </a:solidFill>
            </a:endParaRPr>
          </a:p>
          <a:p>
            <a:pPr marL="0" indent="0">
              <a:buNone/>
            </a:pPr>
            <a:r>
              <a:rPr lang="en-US" b="1" dirty="0">
                <a:solidFill>
                  <a:schemeClr val="tx1"/>
                </a:solidFill>
              </a:rPr>
              <a:t>(a) It shall be unlawful for any person to slaughter or assist in slaughtering livestock and poultry as a business outside of a licensed slaughterhouse unless he holds a valid Farm Custom Slaughtering License issued to him by the Department.</a:t>
            </a:r>
          </a:p>
          <a:p>
            <a:pPr marL="0" indent="0">
              <a:buNone/>
            </a:pPr>
            <a:r>
              <a:rPr lang="en-US" b="1" dirty="0">
                <a:solidFill>
                  <a:schemeClr val="tx1"/>
                </a:solidFill>
              </a:rPr>
              <a:t>(b) Only persons who comply with the Utah Meat and Poultry Products Inspection and Licensing Act and Rules pursuant thereto, and the Utah Livestock Brand and Anti-Theft Act shall be entitled to receive and retain a license.</a:t>
            </a:r>
          </a:p>
          <a:p>
            <a:pPr marL="0" indent="0">
              <a:buNone/>
            </a:pPr>
            <a:endParaRPr lang="en-US" dirty="0"/>
          </a:p>
          <a:p>
            <a:endParaRPr lang="en-US" dirty="0"/>
          </a:p>
        </p:txBody>
      </p:sp>
    </p:spTree>
    <p:extLst>
      <p:ext uri="{BB962C8B-B14F-4D97-AF65-F5344CB8AC3E}">
        <p14:creationId xmlns:p14="http://schemas.microsoft.com/office/powerpoint/2010/main" val="3125693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914400" y="838200"/>
            <a:ext cx="7772400" cy="5181600"/>
          </a:xfrm>
        </p:spPr>
        <p:txBody>
          <a:bodyPr>
            <a:normAutofit/>
          </a:bodyPr>
          <a:lstStyle/>
          <a:p>
            <a:pPr marL="0" indent="0">
              <a:buNone/>
            </a:pPr>
            <a:r>
              <a:rPr lang="en-US" sz="2800" b="1" dirty="0">
                <a:solidFill>
                  <a:schemeClr val="tx1"/>
                </a:solidFill>
              </a:rPr>
              <a:t>(c) License may be renewed annually and shall expire on the 31st of December of each year.</a:t>
            </a:r>
          </a:p>
          <a:p>
            <a:pPr marL="0" indent="0">
              <a:buNone/>
            </a:pPr>
            <a:r>
              <a:rPr lang="en-US" sz="2800" b="1" dirty="0">
                <a:solidFill>
                  <a:schemeClr val="tx1"/>
                </a:solidFill>
              </a:rPr>
              <a:t>(2) Suspension of license - license may be suspended whenever:</a:t>
            </a:r>
          </a:p>
          <a:p>
            <a:pPr marL="0" indent="0">
              <a:buNone/>
            </a:pPr>
            <a:r>
              <a:rPr lang="en-US" sz="2800" b="1" dirty="0">
                <a:solidFill>
                  <a:schemeClr val="tx1"/>
                </a:solidFill>
              </a:rPr>
              <a:t>(a) The Department has reason to believe that an eminent public health hazard exists;</a:t>
            </a:r>
          </a:p>
          <a:p>
            <a:pPr marL="0" indent="0">
              <a:buNone/>
            </a:pPr>
            <a:r>
              <a:rPr lang="en-US" sz="2800" b="1" dirty="0">
                <a:solidFill>
                  <a:schemeClr val="tx1"/>
                </a:solidFill>
              </a:rPr>
              <a:t>(b) Insanitary conditions are such that carcasses would be rendered adulterated and or contaminated.</a:t>
            </a:r>
          </a:p>
          <a:p>
            <a:pPr marL="0" indent="0">
              <a:buNone/>
            </a:pPr>
            <a:r>
              <a:rPr lang="en-US" sz="2800" b="1" dirty="0">
                <a:solidFill>
                  <a:schemeClr val="tx1"/>
                </a:solidFill>
              </a:rPr>
              <a:t>(c) The license holder has interfered with the Department in the performance of its duties;</a:t>
            </a:r>
          </a:p>
          <a:p>
            <a:pPr marL="0" indent="0">
              <a:buNone/>
            </a:pPr>
            <a:endParaRPr lang="en-US" sz="2800" b="1" dirty="0">
              <a:solidFill>
                <a:schemeClr val="tx1"/>
              </a:solidFill>
            </a:endParaRPr>
          </a:p>
        </p:txBody>
      </p:sp>
    </p:spTree>
    <p:extLst>
      <p:ext uri="{BB962C8B-B14F-4D97-AF65-F5344CB8AC3E}">
        <p14:creationId xmlns:p14="http://schemas.microsoft.com/office/powerpoint/2010/main" val="1623802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14400"/>
            <a:ext cx="7772400" cy="5105400"/>
          </a:xfrm>
        </p:spPr>
        <p:txBody>
          <a:bodyPr>
            <a:normAutofit/>
          </a:bodyPr>
          <a:lstStyle/>
          <a:p>
            <a:pPr marL="0" indent="0">
              <a:buNone/>
            </a:pPr>
            <a:r>
              <a:rPr lang="en-US" b="1" dirty="0">
                <a:solidFill>
                  <a:schemeClr val="tx1"/>
                </a:solidFill>
              </a:rPr>
              <a:t>d) The licensee violates the Utah Meat and Poultry Products Inspection and Licensing Act or the Utah Livestock Brand and Anti-Theft Act or rules pursuant to these acts.</a:t>
            </a:r>
          </a:p>
          <a:p>
            <a:pPr marL="0" indent="0">
              <a:buNone/>
            </a:pPr>
            <a:r>
              <a:rPr lang="en-US" b="1" dirty="0"/>
              <a:t>(3) The department may, in accordance with the 9 CFR part 500 suspend or terminate any exemption with respect to any person whenever the department finds that such actions will aid in effectuating the purposes of the Act. </a:t>
            </a:r>
          </a:p>
        </p:txBody>
      </p:sp>
    </p:spTree>
    <p:extLst>
      <p:ext uri="{BB962C8B-B14F-4D97-AF65-F5344CB8AC3E}">
        <p14:creationId xmlns:p14="http://schemas.microsoft.com/office/powerpoint/2010/main" val="2596681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90600"/>
            <a:ext cx="7772400" cy="5029200"/>
          </a:xfrm>
        </p:spPr>
        <p:txBody>
          <a:bodyPr/>
          <a:lstStyle/>
          <a:p>
            <a:pPr marL="0" indent="0">
              <a:buNone/>
            </a:pPr>
            <a:r>
              <a:rPr lang="en-US" b="1" dirty="0"/>
              <a:t>Failure to comply with the conditions of the exemption including bot not limited to failure to process poultry and poultry products under clean and sanitary condition may result in termination of an exemption, in addition to other Penalties consistent with 9 CFR 318.13.</a:t>
            </a:r>
          </a:p>
          <a:p>
            <a:pPr marL="0" indent="0">
              <a:buNone/>
            </a:pPr>
            <a:r>
              <a:rPr lang="en-US" b="1" dirty="0"/>
              <a:t>(4) Warning letter - In instances where a violation may have occurred a warning letter may be sent to the licensee which specifies the violations and affords the holder a reasonable opportunity to correct them.</a:t>
            </a:r>
          </a:p>
          <a:p>
            <a:pPr marL="0" indent="0">
              <a:buNone/>
            </a:pPr>
            <a:endParaRPr lang="en-US" b="1" dirty="0"/>
          </a:p>
        </p:txBody>
      </p:sp>
    </p:spTree>
    <p:extLst>
      <p:ext uri="{BB962C8B-B14F-4D97-AF65-F5344CB8AC3E}">
        <p14:creationId xmlns:p14="http://schemas.microsoft.com/office/powerpoint/2010/main" val="3971648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normAutofit/>
          </a:bodyPr>
          <a:lstStyle/>
          <a:p>
            <a:pPr marL="0" indent="0">
              <a:buNone/>
            </a:pPr>
            <a:r>
              <a:rPr lang="en-US" b="1" dirty="0"/>
              <a:t>(5) Hearings - Whenever a licensee has been given notice by the Department that suspected violations may have occurred or when a license is suspended he may have an opportunity for a hearing to state his views before the Department.</a:t>
            </a:r>
          </a:p>
          <a:p>
            <a:pPr marL="0" indent="0">
              <a:buNone/>
            </a:pPr>
            <a:r>
              <a:rPr lang="en-US" b="1" dirty="0"/>
              <a:t>(6) Reinstatement of Suspended Permit - Any person whose license has been suspended may make application for the purpose of reinstatement of the license. The Department may then re-evaluate the applicant and conditions; if the applicant has demonstrated to the Department that he will comply with the rules, the license may be reinstated.</a:t>
            </a:r>
          </a:p>
          <a:p>
            <a:pPr marL="0" indent="0">
              <a:buNone/>
            </a:pPr>
            <a:endParaRPr lang="en-US" b="1" dirty="0"/>
          </a:p>
          <a:p>
            <a:endParaRPr lang="en-US" dirty="0"/>
          </a:p>
        </p:txBody>
      </p:sp>
    </p:spTree>
    <p:extLst>
      <p:ext uri="{BB962C8B-B14F-4D97-AF65-F5344CB8AC3E}">
        <p14:creationId xmlns:p14="http://schemas.microsoft.com/office/powerpoint/2010/main" val="1668128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457200" y="838200"/>
            <a:ext cx="8229600" cy="5287963"/>
          </a:xfrm>
        </p:spPr>
        <p:txBody>
          <a:bodyPr>
            <a:normAutofit/>
          </a:bodyPr>
          <a:lstStyle/>
          <a:p>
            <a:pPr marL="0" indent="0">
              <a:buNone/>
            </a:pPr>
            <a:r>
              <a:rPr lang="en-US" b="1" dirty="0">
                <a:solidFill>
                  <a:schemeClr val="tx1"/>
                </a:solidFill>
              </a:rPr>
              <a:t>(7) Detainment or Embargo - Any meat found in a food establishment which does not have the proper identification or any uninspected meat slaughtered by a licensee which does not meet the requirements of these rules may be detained or embargoed.</a:t>
            </a:r>
          </a:p>
          <a:p>
            <a:pPr marL="0" indent="0">
              <a:buNone/>
            </a:pPr>
            <a:endParaRPr lang="en-US" b="1" dirty="0">
              <a:solidFill>
                <a:schemeClr val="tx1"/>
              </a:solidFill>
            </a:endParaRPr>
          </a:p>
          <a:p>
            <a:pPr marL="0" indent="0">
              <a:buNone/>
            </a:pPr>
            <a:r>
              <a:rPr lang="en-US" b="1" dirty="0">
                <a:solidFill>
                  <a:schemeClr val="tx1"/>
                </a:solidFill>
              </a:rPr>
              <a:t>(8) Condemnation - Meat which is determined to be unfit for human consumption may be denatured or destroyed.</a:t>
            </a:r>
          </a:p>
          <a:p>
            <a:pPr marL="0" indent="0">
              <a:buNone/>
            </a:pPr>
            <a:endParaRPr lang="en-US" dirty="0"/>
          </a:p>
        </p:txBody>
      </p:sp>
    </p:spTree>
    <p:extLst>
      <p:ext uri="{BB962C8B-B14F-4D97-AF65-F5344CB8AC3E}">
        <p14:creationId xmlns:p14="http://schemas.microsoft.com/office/powerpoint/2010/main" val="1102225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lstStyle/>
          <a:p>
            <a:pPr algn="ctr"/>
            <a:r>
              <a:rPr lang="en-US" b="1" dirty="0">
                <a:solidFill>
                  <a:schemeClr val="tx1"/>
                </a:solidFill>
              </a:rPr>
              <a:t>CATTLE</a:t>
            </a:r>
          </a:p>
        </p:txBody>
      </p:sp>
      <p:sp>
        <p:nvSpPr>
          <p:cNvPr id="4" name="Content Placeholder 2"/>
          <p:cNvSpPr>
            <a:spLocks noGrp="1"/>
          </p:cNvSpPr>
          <p:nvPr>
            <p:ph sz="quarter" idx="1"/>
          </p:nvPr>
        </p:nvSpPr>
        <p:spPr/>
        <p:txBody>
          <a:bodyPr>
            <a:normAutofit/>
          </a:bodyPr>
          <a:lstStyle/>
          <a:p>
            <a:pPr marL="0" indent="0">
              <a:buNone/>
            </a:pPr>
            <a:r>
              <a:rPr lang="en-US" sz="2800" b="1" dirty="0">
                <a:solidFill>
                  <a:schemeClr val="tx1"/>
                </a:solidFill>
              </a:rPr>
              <a:t>NON-AMBULATOY DISABLED CATTLE</a:t>
            </a:r>
          </a:p>
          <a:p>
            <a:pPr marL="0" indent="0">
              <a:buNone/>
            </a:pPr>
            <a:endParaRPr lang="en-US" sz="2800" b="1" dirty="0">
              <a:solidFill>
                <a:schemeClr val="tx1"/>
              </a:solidFill>
            </a:endParaRPr>
          </a:p>
          <a:p>
            <a:pPr marL="0" indent="0">
              <a:buNone/>
            </a:pPr>
            <a:r>
              <a:rPr lang="en-US" sz="2800" b="1" dirty="0">
                <a:solidFill>
                  <a:schemeClr val="tx1"/>
                </a:solidFill>
              </a:rPr>
              <a:t>9CFR 309.2(b) state that non-ambulatory disabled livestock, including cattle are livestock that cannot rise from a recumbent position or that cannot walk, including, but not limited to, those with broken appendages, severed tendons or ligament, nerve paralysis, fractured vertebral column or metabolic conditions.</a:t>
            </a:r>
          </a:p>
        </p:txBody>
      </p:sp>
    </p:spTree>
    <p:extLst>
      <p:ext uri="{BB962C8B-B14F-4D97-AF65-F5344CB8AC3E}">
        <p14:creationId xmlns:p14="http://schemas.microsoft.com/office/powerpoint/2010/main" val="4053117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457200" y="457200"/>
            <a:ext cx="8229600" cy="6019800"/>
          </a:xfrm>
        </p:spPr>
        <p:txBody>
          <a:bodyPr>
            <a:normAutofit/>
          </a:bodyPr>
          <a:lstStyle/>
          <a:p>
            <a:pPr marL="0" indent="0">
              <a:buNone/>
            </a:pPr>
            <a:r>
              <a:rPr lang="en-US" sz="2800" b="1" dirty="0">
                <a:solidFill>
                  <a:schemeClr val="tx1"/>
                </a:solidFill>
              </a:rPr>
              <a:t>9 CFR 309.3(e) state that non-ambulatory </a:t>
            </a:r>
          </a:p>
          <a:p>
            <a:pPr marL="0" indent="0">
              <a:buNone/>
            </a:pPr>
            <a:r>
              <a:rPr lang="en-US" sz="2800" b="1" dirty="0">
                <a:solidFill>
                  <a:schemeClr val="tx1"/>
                </a:solidFill>
              </a:rPr>
              <a:t>disabled cattle shall be condemned. Consequently, these cattle, which may be on the premise housing the slaughter establishment, cannot enter the slaughter establishment.</a:t>
            </a:r>
          </a:p>
          <a:p>
            <a:pPr marL="0" indent="0">
              <a:buNone/>
            </a:pPr>
            <a:endParaRPr lang="en-US" sz="2800" b="1" dirty="0">
              <a:solidFill>
                <a:schemeClr val="tx1"/>
              </a:solidFill>
            </a:endParaRPr>
          </a:p>
          <a:p>
            <a:pPr marL="0" indent="0">
              <a:buNone/>
            </a:pPr>
            <a:r>
              <a:rPr lang="en-US" sz="2800" b="1" dirty="0">
                <a:solidFill>
                  <a:schemeClr val="tx1"/>
                </a:solidFill>
              </a:rPr>
              <a:t>Non-ambulatory disabled cattle are considered unfit for use as human food. This determination is derived from Tile 1, Section 1(m)(3) of the Federal Meat Inspection Act. </a:t>
            </a:r>
          </a:p>
        </p:txBody>
      </p:sp>
    </p:spTree>
    <p:extLst>
      <p:ext uri="{BB962C8B-B14F-4D97-AF65-F5344CB8AC3E}">
        <p14:creationId xmlns:p14="http://schemas.microsoft.com/office/powerpoint/2010/main" val="809578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SPECIFIED RISK MATERIAS (SRM)</a:t>
            </a:r>
          </a:p>
        </p:txBody>
      </p:sp>
      <p:sp>
        <p:nvSpPr>
          <p:cNvPr id="3" name="Content Placeholder 2"/>
          <p:cNvSpPr>
            <a:spLocks noGrp="1"/>
          </p:cNvSpPr>
          <p:nvPr>
            <p:ph sz="quarter" idx="1"/>
          </p:nvPr>
        </p:nvSpPr>
        <p:spPr>
          <a:xfrm>
            <a:off x="457200" y="1295400"/>
            <a:ext cx="8229600" cy="5181600"/>
          </a:xfrm>
        </p:spPr>
        <p:txBody>
          <a:bodyPr>
            <a:normAutofit/>
          </a:bodyPr>
          <a:lstStyle/>
          <a:p>
            <a:pPr marL="0" indent="0">
              <a:buNone/>
            </a:pPr>
            <a:r>
              <a:rPr lang="en-US" b="1" dirty="0">
                <a:solidFill>
                  <a:schemeClr val="tx1"/>
                </a:solidFill>
              </a:rPr>
              <a:t>9 CFR 310.22</a:t>
            </a:r>
          </a:p>
          <a:p>
            <a:pPr marL="0" indent="0">
              <a:buNone/>
            </a:pPr>
            <a:r>
              <a:rPr lang="en-US" b="1" dirty="0">
                <a:solidFill>
                  <a:schemeClr val="tx1"/>
                </a:solidFill>
              </a:rPr>
              <a:t> (a) continues to define “SRMs” as:</a:t>
            </a:r>
          </a:p>
          <a:p>
            <a:pPr marL="0" indent="0">
              <a:buNone/>
            </a:pPr>
            <a:r>
              <a:rPr lang="en-US" b="1" dirty="0">
                <a:solidFill>
                  <a:schemeClr val="tx1"/>
                </a:solidFill>
              </a:rPr>
              <a:t>(1) The brain, skull, eye, trigrminal ganglia, spinal cord, vertebral column (excluding the vertebrae of the tail, the transverse processes of the thoracic and lumbar vertebrae, and the wings of the sacrum), and dorsal root ganglia (DRG) of cattle 30 months of age and older and </a:t>
            </a:r>
          </a:p>
          <a:p>
            <a:pPr marL="0" indent="0">
              <a:buNone/>
            </a:pPr>
            <a:r>
              <a:rPr lang="en-US" b="1" dirty="0">
                <a:solidFill>
                  <a:schemeClr val="tx1"/>
                </a:solidFill>
              </a:rPr>
              <a:t>(2) The tonsils and the distal lieum from all</a:t>
            </a:r>
          </a:p>
          <a:p>
            <a:pPr marL="0" indent="0">
              <a:buNone/>
            </a:pPr>
            <a:r>
              <a:rPr lang="en-US" b="1" dirty="0">
                <a:solidFill>
                  <a:schemeClr val="tx1"/>
                </a:solidFill>
              </a:rPr>
              <a:t>      cattle.</a:t>
            </a:r>
          </a:p>
          <a:p>
            <a:pPr marL="0" indent="0">
              <a:buNone/>
            </a:pPr>
            <a:endParaRPr lang="en-US" dirty="0"/>
          </a:p>
        </p:txBody>
      </p:sp>
    </p:spTree>
    <p:extLst>
      <p:ext uri="{BB962C8B-B14F-4D97-AF65-F5344CB8AC3E}">
        <p14:creationId xmlns:p14="http://schemas.microsoft.com/office/powerpoint/2010/main" val="1847228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rPr>
              <a:t>Utah Meat and Poultry Products Inspection and Licensing Act</a:t>
            </a:r>
          </a:p>
        </p:txBody>
      </p:sp>
      <p:sp>
        <p:nvSpPr>
          <p:cNvPr id="3" name="Content Placeholder 2"/>
          <p:cNvSpPr>
            <a:spLocks noGrp="1"/>
          </p:cNvSpPr>
          <p:nvPr>
            <p:ph sz="quarter" idx="1"/>
          </p:nvPr>
        </p:nvSpPr>
        <p:spPr/>
        <p:txBody>
          <a:bodyPr>
            <a:noAutofit/>
          </a:bodyPr>
          <a:lstStyle/>
          <a:p>
            <a:pPr marL="0" indent="0">
              <a:buNone/>
            </a:pPr>
            <a:r>
              <a:rPr lang="en-US" sz="3200" dirty="0"/>
              <a:t>4-32-106 Meat establishment license Slaughtering livestock except in licensed meat establishment prohibited. Exceptions </a:t>
            </a:r>
          </a:p>
          <a:p>
            <a:pPr marL="0" indent="0">
              <a:buNone/>
            </a:pPr>
            <a:r>
              <a:rPr lang="en-US" sz="3200" dirty="0"/>
              <a:t>(1) A person may not, except in a licensed meat establishment, slaughter animals for human</a:t>
            </a:r>
          </a:p>
          <a:p>
            <a:pPr marL="0" indent="0">
              <a:buNone/>
            </a:pPr>
            <a:r>
              <a:rPr lang="en-US" sz="3200" dirty="0"/>
              <a:t>consumption or assist other persons in the slaughter or processing of animals except as</a:t>
            </a:r>
          </a:p>
          <a:p>
            <a:pPr marL="0" indent="0">
              <a:buNone/>
            </a:pPr>
            <a:r>
              <a:rPr lang="en-US" sz="3200" dirty="0"/>
              <a:t>otherwise provided in Subsection (2), or (3).</a:t>
            </a:r>
          </a:p>
        </p:txBody>
      </p:sp>
    </p:spTree>
    <p:extLst>
      <p:ext uri="{BB962C8B-B14F-4D97-AF65-F5344CB8AC3E}">
        <p14:creationId xmlns:p14="http://schemas.microsoft.com/office/powerpoint/2010/main" val="111258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762000"/>
            <a:ext cx="7467600" cy="5562600"/>
          </a:xfrm>
        </p:spPr>
        <p:txBody>
          <a:bodyPr>
            <a:normAutofit/>
          </a:bodyPr>
          <a:lstStyle/>
          <a:p>
            <a:pPr marL="0" indent="0">
              <a:buNone/>
            </a:pPr>
            <a:r>
              <a:rPr lang="en-US" sz="3200" dirty="0"/>
              <a:t>If you have any questions on this training, please contact Noel McSpadden</a:t>
            </a:r>
          </a:p>
          <a:p>
            <a:pPr marL="0" indent="0">
              <a:buNone/>
            </a:pPr>
            <a:r>
              <a:rPr lang="en-US" sz="3200" dirty="0"/>
              <a:t>Meat &amp; Poultry Inspection</a:t>
            </a:r>
          </a:p>
          <a:p>
            <a:pPr marL="0" indent="0">
              <a:buNone/>
            </a:pPr>
            <a:r>
              <a:rPr lang="en-US" sz="3200" dirty="0"/>
              <a:t>Program Manager</a:t>
            </a:r>
          </a:p>
          <a:p>
            <a:pPr marL="0" indent="0">
              <a:buNone/>
            </a:pPr>
            <a:r>
              <a:rPr lang="en-US" sz="3200" dirty="0"/>
              <a:t>Phone: 801-520-4313</a:t>
            </a:r>
          </a:p>
          <a:p>
            <a:pPr marL="0" indent="0">
              <a:buNone/>
            </a:pPr>
            <a:r>
              <a:rPr lang="en-US" sz="3200" dirty="0"/>
              <a:t>Email: nmcspaddenjr@utah.gov</a:t>
            </a:r>
          </a:p>
        </p:txBody>
      </p:sp>
      <p:pic>
        <p:nvPicPr>
          <p:cNvPr id="4" name="Picture 2" descr="C:\Users\NMcSpaddenjr\AppData\Local\Microsoft\Windows\Temporary Internet Files\Content.IE5\13INWNF2\MC90043441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713" y="3962400"/>
            <a:ext cx="2357887" cy="265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79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14400"/>
            <a:ext cx="7772400" cy="5105400"/>
          </a:xfrm>
        </p:spPr>
        <p:txBody>
          <a:bodyPr>
            <a:noAutofit/>
          </a:bodyPr>
          <a:lstStyle/>
          <a:p>
            <a:pPr marL="0" indent="0">
              <a:buNone/>
            </a:pPr>
            <a:r>
              <a:rPr lang="en-US" sz="3200" dirty="0"/>
              <a:t>(2) A person who raises an animal or an employee of that person may slaughter an animal without</a:t>
            </a:r>
          </a:p>
          <a:p>
            <a:pPr marL="0" indent="0">
              <a:buNone/>
            </a:pPr>
            <a:r>
              <a:rPr lang="en-US" sz="3200" dirty="0"/>
              <a:t>a farm custom slaughter license if:</a:t>
            </a:r>
          </a:p>
          <a:p>
            <a:pPr marL="0" indent="0">
              <a:buNone/>
            </a:pPr>
            <a:r>
              <a:rPr lang="en-US" sz="3200" dirty="0"/>
              <a:t>(a) slaughtering or processing animals is not prohibited by local ordinance;</a:t>
            </a:r>
          </a:p>
          <a:p>
            <a:pPr marL="0" indent="0">
              <a:buNone/>
            </a:pPr>
            <a:r>
              <a:rPr lang="en-US" sz="3200" dirty="0"/>
              <a:t>(b) any hide, viscera, blood, or other tissue is disposed of by removal to a rendering facility or</a:t>
            </a:r>
          </a:p>
          <a:p>
            <a:pPr marL="0" indent="0">
              <a:buNone/>
            </a:pPr>
            <a:r>
              <a:rPr lang="en-US" sz="3200" dirty="0"/>
              <a:t>landfill or by burial, as allowed by law;</a:t>
            </a:r>
          </a:p>
        </p:txBody>
      </p:sp>
    </p:spTree>
    <p:extLst>
      <p:ext uri="{BB962C8B-B14F-4D97-AF65-F5344CB8AC3E}">
        <p14:creationId xmlns:p14="http://schemas.microsoft.com/office/powerpoint/2010/main" val="232333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838200"/>
            <a:ext cx="7772400" cy="5410200"/>
          </a:xfrm>
        </p:spPr>
        <p:txBody>
          <a:bodyPr>
            <a:normAutofit fontScale="92500" lnSpcReduction="10000"/>
          </a:bodyPr>
          <a:lstStyle/>
          <a:p>
            <a:pPr marL="0" indent="0">
              <a:buNone/>
            </a:pPr>
            <a:r>
              <a:rPr lang="en-US" sz="3500" dirty="0"/>
              <a:t>(c) the meat or poultry product derived from the slaughtered animal is consumed exclusively by</a:t>
            </a:r>
          </a:p>
          <a:p>
            <a:pPr marL="0" indent="0">
              <a:buNone/>
            </a:pPr>
            <a:r>
              <a:rPr lang="en-US" sz="3500" dirty="0"/>
              <a:t>the person or the person's immediate family, regular employees of the person, or nonpaying</a:t>
            </a:r>
          </a:p>
          <a:p>
            <a:pPr marL="0" indent="0">
              <a:buNone/>
            </a:pPr>
            <a:r>
              <a:rPr lang="en-US" sz="3500" dirty="0"/>
              <a:t>guests; and</a:t>
            </a:r>
          </a:p>
          <a:p>
            <a:pPr marL="0" indent="0">
              <a:buNone/>
            </a:pPr>
            <a:r>
              <a:rPr lang="en-US" sz="3500" dirty="0"/>
              <a:t>(d) the meat or poultry product is marked "Not For Sale."</a:t>
            </a:r>
          </a:p>
          <a:p>
            <a:pPr marL="0" indent="0">
              <a:buNone/>
            </a:pPr>
            <a:r>
              <a:rPr lang="en-US" sz="3500" b="1" dirty="0"/>
              <a:t>(3) Farm custom slaughter may be performed by a person who holds a valid farm custom slaughter</a:t>
            </a:r>
          </a:p>
          <a:p>
            <a:pPr marL="0" indent="0">
              <a:buNone/>
            </a:pPr>
            <a:r>
              <a:rPr lang="en-US" sz="3500" b="1" dirty="0"/>
              <a:t>license.</a:t>
            </a:r>
          </a:p>
        </p:txBody>
      </p:sp>
    </p:spTree>
    <p:extLst>
      <p:ext uri="{BB962C8B-B14F-4D97-AF65-F5344CB8AC3E}">
        <p14:creationId xmlns:p14="http://schemas.microsoft.com/office/powerpoint/2010/main" val="245072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sz="3200" dirty="0"/>
              <a:t>(5) Any person who violates this section, except as otherwise provided in Subsection (6), is guilty</a:t>
            </a:r>
          </a:p>
          <a:p>
            <a:pPr marL="0" indent="0">
              <a:buNone/>
            </a:pPr>
            <a:r>
              <a:rPr lang="en-US" sz="3200" dirty="0"/>
              <a:t>of a class C misdemeanor.</a:t>
            </a:r>
          </a:p>
          <a:p>
            <a:pPr marL="0" indent="0">
              <a:buNone/>
            </a:pPr>
            <a:r>
              <a:rPr lang="en-US" sz="3200" dirty="0"/>
              <a:t>(6) Any person who offers for sale or sells any uninspected meat or poultry product is guilty of a</a:t>
            </a:r>
          </a:p>
          <a:p>
            <a:pPr marL="0" indent="0">
              <a:buNone/>
            </a:pPr>
            <a:r>
              <a:rPr lang="en-US" sz="3200" dirty="0"/>
              <a:t>class B misdemeanor.</a:t>
            </a:r>
          </a:p>
        </p:txBody>
      </p:sp>
    </p:spTree>
    <p:extLst>
      <p:ext uri="{BB962C8B-B14F-4D97-AF65-F5344CB8AC3E}">
        <p14:creationId xmlns:p14="http://schemas.microsoft.com/office/powerpoint/2010/main" val="139190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087562"/>
          </a:xfrm>
        </p:spPr>
        <p:txBody>
          <a:bodyPr>
            <a:noAutofit/>
          </a:bodyPr>
          <a:lstStyle/>
          <a:p>
            <a:pPr algn="ctr"/>
            <a:br>
              <a:rPr lang="en-US" sz="3200" b="1" dirty="0">
                <a:solidFill>
                  <a:schemeClr val="tx1"/>
                </a:solidFill>
              </a:rPr>
            </a:br>
            <a:r>
              <a:rPr lang="en-US" sz="3200" b="1" dirty="0">
                <a:solidFill>
                  <a:schemeClr val="tx1"/>
                </a:solidFill>
              </a:rPr>
              <a:t>Verification of ownership by you as a Custom exempt slaughter facility or Farm custom slaughter licensee   </a:t>
            </a:r>
          </a:p>
        </p:txBody>
      </p:sp>
      <p:pic>
        <p:nvPicPr>
          <p:cNvPr id="1028" name="Picture 4" descr="C:\Users\NMcspaddenjr\AppData\Local\Microsoft\Windows\INetCache\IE\UYPFMO89\220px-Texascowboys_(cropped)[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90800" y="3200400"/>
            <a:ext cx="3657600" cy="313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428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1628</TotalTime>
  <Words>3445</Words>
  <Application>Microsoft Office PowerPoint</Application>
  <PresentationFormat>On-screen Show (4:3)</PresentationFormat>
  <Paragraphs>290</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Calibri</vt:lpstr>
      <vt:lpstr>Courier New</vt:lpstr>
      <vt:lpstr>Franklin Gothic Book</vt:lpstr>
      <vt:lpstr>Perpetua</vt:lpstr>
      <vt:lpstr>Wingdings 2</vt:lpstr>
      <vt:lpstr>Equity</vt:lpstr>
      <vt:lpstr>PowerPoint Presentation</vt:lpstr>
      <vt:lpstr>PowerPoint Presentation</vt:lpstr>
      <vt:lpstr>PowerPoint Presentation</vt:lpstr>
      <vt:lpstr>Utah Livestock Brand and Anti-Theft Act</vt:lpstr>
      <vt:lpstr>Utah Meat and Poultry Products Inspection and Licensing Act</vt:lpstr>
      <vt:lpstr>PowerPoint Presentation</vt:lpstr>
      <vt:lpstr>PowerPoint Presentation</vt:lpstr>
      <vt:lpstr>PowerPoint Presentation</vt:lpstr>
      <vt:lpstr> Verification of ownership by you as a Custom exempt slaughter facility or Farm custom slaughter licensee   </vt:lpstr>
      <vt:lpstr>R58.  Agriculture and Food, Animal Industry. R58-26.  Custom Exempt Slaughter Verification of Ownership. </vt:lpstr>
      <vt:lpstr>PowerPoint Presentation</vt:lpstr>
      <vt:lpstr>PowerPoint Presentation</vt:lpstr>
      <vt:lpstr>PowerPoint Presentation</vt:lpstr>
      <vt:lpstr>PowerPoint Presentation</vt:lpstr>
      <vt:lpstr>PowerPoint Presentation</vt:lpstr>
      <vt:lpstr>PowerPoint Presentation</vt:lpstr>
      <vt:lpstr>Violation Examples </vt:lpstr>
      <vt:lpstr>PowerPoint Presentation</vt:lpstr>
      <vt:lpstr>PowerPoint Presentation</vt:lpstr>
      <vt:lpstr>VERIFICATION OF OWNERSHIP</vt:lpstr>
      <vt:lpstr>PowerPoint Presentation</vt:lpstr>
      <vt:lpstr>PROOF OF OWNERSHIP</vt:lpstr>
      <vt:lpstr>BRAND CARD</vt:lpstr>
      <vt:lpstr>Utah Livestock Brand Book</vt:lpstr>
      <vt:lpstr>Auction Invoice</vt:lpstr>
      <vt:lpstr>NOT FOR SALE TAG FOR FARM CUSTOM SLAUGHTER LICENSEES</vt:lpstr>
      <vt:lpstr>BACK SIDE OF THE NOT FOR SALE TAG</vt:lpstr>
      <vt:lpstr> BRANDS </vt:lpstr>
      <vt:lpstr>BRANDS EXAMPLES</vt:lpstr>
      <vt:lpstr>BRAND LOCATION</vt:lpstr>
      <vt:lpstr>R58-11-5. Slaughter  Procedures of Livestock</vt:lpstr>
      <vt:lpstr>PowerPoint Presentation</vt:lpstr>
      <vt:lpstr>PowerPoint Presentation</vt:lpstr>
      <vt:lpstr>PowerPoint Presentation</vt:lpstr>
      <vt:lpstr>R58-11-6. Identification and Records</vt:lpstr>
      <vt:lpstr>PowerPoint Presentation</vt:lpstr>
      <vt:lpstr>R58-11-6. Identification and Records</vt:lpstr>
      <vt:lpstr>PowerPoint Presentation</vt:lpstr>
      <vt:lpstr>PowerPoint Presentation</vt:lpstr>
      <vt:lpstr>PowerPoint Presentation</vt:lpstr>
      <vt:lpstr>R58-11-9. Enforcement Procedures</vt:lpstr>
      <vt:lpstr>PowerPoint Presentation</vt:lpstr>
      <vt:lpstr>PowerPoint Presentation</vt:lpstr>
      <vt:lpstr>PowerPoint Presentation</vt:lpstr>
      <vt:lpstr>PowerPoint Presentation</vt:lpstr>
      <vt:lpstr>PowerPoint Presentation</vt:lpstr>
      <vt:lpstr>CATTLE</vt:lpstr>
      <vt:lpstr>PowerPoint Presentation</vt:lpstr>
      <vt:lpstr>SPECIFIED RISK MATERIAS (SRM)</vt:lpstr>
      <vt:lpstr>PowerPoint Presentation</vt:lpstr>
    </vt:vector>
  </TitlesOfParts>
  <Company>State of Utah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R58-11-5. Slaughter Procedures of Livestock</dc:title>
  <dc:creator>NMcSpaddenjr</dc:creator>
  <cp:lastModifiedBy>Noel Mc Spadden</cp:lastModifiedBy>
  <cp:revision>149</cp:revision>
  <dcterms:created xsi:type="dcterms:W3CDTF">2013-06-12T16:06:18Z</dcterms:created>
  <dcterms:modified xsi:type="dcterms:W3CDTF">2024-03-04T20:11:26Z</dcterms:modified>
</cp:coreProperties>
</file>